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ppt/charts/chart4.xml" ContentType="application/vnd.openxmlformats-officedocument.drawingml.chart+xml"/>
  <Override PartName="/ppt/theme/themeOverride3.xml" ContentType="application/vnd.openxmlformats-officedocument.themeOverride+xml"/>
  <Override PartName="/ppt/charts/chart5.xml" ContentType="application/vnd.openxmlformats-officedocument.drawingml.chart+xml"/>
  <Override PartName="/ppt/theme/themeOverride4.xml" ContentType="application/vnd.openxmlformats-officedocument.themeOverride+xml"/>
  <Override PartName="/ppt/charts/chart6.xml" ContentType="application/vnd.openxmlformats-officedocument.drawingml.chart+xml"/>
  <Override PartName="/ppt/theme/themeOverride5.xml" ContentType="application/vnd.openxmlformats-officedocument.themeOverr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theme/themeOverride7.xml" ContentType="application/vnd.openxmlformats-officedocument.themeOverride+xml"/>
  <Override PartName="/ppt/charts/chart14.xml" ContentType="application/vnd.openxmlformats-officedocument.drawingml.chart+xml"/>
  <Override PartName="/ppt/theme/themeOverride8.xml" ContentType="application/vnd.openxmlformats-officedocument.themeOverride+xml"/>
  <Override PartName="/ppt/charts/chart15.xml" ContentType="application/vnd.openxmlformats-officedocument.drawingml.chart+xml"/>
  <Override PartName="/ppt/theme/themeOverride9.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305" r:id="rId2"/>
    <p:sldId id="303" r:id="rId3"/>
    <p:sldId id="304" r:id="rId4"/>
    <p:sldId id="261" r:id="rId5"/>
    <p:sldId id="262" r:id="rId6"/>
    <p:sldId id="264" r:id="rId7"/>
    <p:sldId id="263" r:id="rId8"/>
    <p:sldId id="256" r:id="rId9"/>
    <p:sldId id="258" r:id="rId10"/>
    <p:sldId id="260" r:id="rId11"/>
    <p:sldId id="265" r:id="rId12"/>
    <p:sldId id="266" r:id="rId13"/>
    <p:sldId id="268" r:id="rId14"/>
    <p:sldId id="269" r:id="rId15"/>
    <p:sldId id="267" r:id="rId16"/>
    <p:sldId id="270" r:id="rId17"/>
    <p:sldId id="271" r:id="rId18"/>
    <p:sldId id="272" r:id="rId19"/>
    <p:sldId id="273" r:id="rId20"/>
    <p:sldId id="274" r:id="rId21"/>
    <p:sldId id="312" r:id="rId22"/>
    <p:sldId id="275" r:id="rId23"/>
    <p:sldId id="277" r:id="rId24"/>
    <p:sldId id="276"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8" r:id="rId43"/>
    <p:sldId id="299" r:id="rId44"/>
    <p:sldId id="295" r:id="rId45"/>
    <p:sldId id="296" r:id="rId46"/>
    <p:sldId id="297" r:id="rId47"/>
    <p:sldId id="300" r:id="rId48"/>
    <p:sldId id="301" r:id="rId49"/>
    <p:sldId id="308" r:id="rId50"/>
    <p:sldId id="306" r:id="rId51"/>
    <p:sldId id="307" r:id="rId52"/>
    <p:sldId id="309" r:id="rId53"/>
    <p:sldId id="310" r:id="rId54"/>
    <p:sldId id="311" r:id="rId55"/>
    <p:sldId id="313" r:id="rId5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100" d="100"/>
          <a:sy n="100" d="100"/>
        </p:scale>
        <p:origin x="-516" y="-9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Worksheet13.xlsx"/><Relationship Id="rId1" Type="http://schemas.openxmlformats.org/officeDocument/2006/relationships/themeOverride" Target="../theme/themeOverride7.xml"/></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Excel_Worksheet14.xlsx"/><Relationship Id="rId1" Type="http://schemas.openxmlformats.org/officeDocument/2006/relationships/themeOverride" Target="../theme/themeOverride8.xml"/></Relationships>
</file>

<file path=ppt/charts/_rels/chart15.xml.rels><?xml version="1.0" encoding="UTF-8" standalone="yes"?>
<Relationships xmlns="http://schemas.openxmlformats.org/package/2006/relationships"><Relationship Id="rId2" Type="http://schemas.openxmlformats.org/officeDocument/2006/relationships/package" Target="../embeddings/Microsoft_Excel_Worksheet15.xlsx"/><Relationship Id="rId1" Type="http://schemas.openxmlformats.org/officeDocument/2006/relationships/themeOverride" Target="../theme/themeOverride9.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4.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5.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bar"/>
        <c:grouping val="clustered"/>
        <c:varyColors val="0"/>
        <c:ser>
          <c:idx val="0"/>
          <c:order val="0"/>
          <c:tx>
            <c:strRef>
              <c:f>Sheet1!$B$1</c:f>
              <c:strCache>
                <c:ptCount val="1"/>
                <c:pt idx="0">
                  <c:v>Pre-primary Education Enrollment rate(%)</c:v>
                </c:pt>
              </c:strCache>
            </c:strRef>
          </c:tx>
          <c:invertIfNegative val="0"/>
          <c:dLbls>
            <c:txPr>
              <a:bodyPr/>
              <a:lstStyle/>
              <a:p>
                <a:pPr>
                  <a:defRPr b="1">
                    <a:solidFill>
                      <a:schemeClr val="bg1"/>
                    </a:solidFill>
                    <a:latin typeface="Times New Roman" pitchFamily="18" charset="0"/>
                    <a:cs typeface="Times New Roman" pitchFamily="18" charset="0"/>
                  </a:defRPr>
                </a:pPr>
                <a:endParaRPr lang="en-US"/>
              </a:p>
            </c:txPr>
            <c:dLblPos val="inEnd"/>
            <c:showLegendKey val="0"/>
            <c:showVal val="1"/>
            <c:showCatName val="0"/>
            <c:showSerName val="0"/>
            <c:showPercent val="0"/>
            <c:showBubbleSize val="0"/>
            <c:showLeaderLines val="0"/>
          </c:dLbls>
          <c:cat>
            <c:strRef>
              <c:f>Sheet1!$A$2:$A$8</c:f>
              <c:strCache>
                <c:ptCount val="7"/>
                <c:pt idx="0">
                  <c:v>Baseline 2007 E.C</c:v>
                </c:pt>
                <c:pt idx="1">
                  <c:v>2008 E.C</c:v>
                </c:pt>
                <c:pt idx="2">
                  <c:v>2009 E.C</c:v>
                </c:pt>
                <c:pt idx="3">
                  <c:v>2010 E.C</c:v>
                </c:pt>
                <c:pt idx="4">
                  <c:v>2011 E.C</c:v>
                </c:pt>
                <c:pt idx="5">
                  <c:v>2012 E.C</c:v>
                </c:pt>
                <c:pt idx="6">
                  <c:v>GTPII target 2012 E.C</c:v>
                </c:pt>
              </c:strCache>
            </c:strRef>
          </c:cat>
          <c:val>
            <c:numRef>
              <c:f>Sheet1!$B$2:$B$8</c:f>
              <c:numCache>
                <c:formatCode>General</c:formatCode>
                <c:ptCount val="7"/>
                <c:pt idx="0">
                  <c:v>10</c:v>
                </c:pt>
                <c:pt idx="1">
                  <c:v>9</c:v>
                </c:pt>
                <c:pt idx="2">
                  <c:v>10</c:v>
                </c:pt>
                <c:pt idx="3">
                  <c:v>11</c:v>
                </c:pt>
                <c:pt idx="4">
                  <c:v>11</c:v>
                </c:pt>
                <c:pt idx="5">
                  <c:v>12</c:v>
                </c:pt>
                <c:pt idx="6">
                  <c:v>73</c:v>
                </c:pt>
              </c:numCache>
            </c:numRef>
          </c:val>
        </c:ser>
        <c:dLbls>
          <c:dLblPos val="inEnd"/>
          <c:showLegendKey val="0"/>
          <c:showVal val="1"/>
          <c:showCatName val="0"/>
          <c:showSerName val="0"/>
          <c:showPercent val="0"/>
          <c:showBubbleSize val="0"/>
        </c:dLbls>
        <c:gapWidth val="56"/>
        <c:axId val="126257408"/>
        <c:axId val="126345216"/>
      </c:barChart>
      <c:catAx>
        <c:axId val="126257408"/>
        <c:scaling>
          <c:orientation val="minMax"/>
        </c:scaling>
        <c:delete val="0"/>
        <c:axPos val="l"/>
        <c:majorTickMark val="out"/>
        <c:minorTickMark val="none"/>
        <c:tickLblPos val="nextTo"/>
        <c:txPr>
          <a:bodyPr/>
          <a:lstStyle/>
          <a:p>
            <a:pPr>
              <a:defRPr sz="1600" b="1">
                <a:latin typeface="Times New Roman" pitchFamily="18" charset="0"/>
                <a:cs typeface="Times New Roman" pitchFamily="18" charset="0"/>
              </a:defRPr>
            </a:pPr>
            <a:endParaRPr lang="en-US"/>
          </a:p>
        </c:txPr>
        <c:crossAx val="126345216"/>
        <c:crosses val="autoZero"/>
        <c:auto val="1"/>
        <c:lblAlgn val="ctr"/>
        <c:lblOffset val="100"/>
        <c:noMultiLvlLbl val="0"/>
      </c:catAx>
      <c:valAx>
        <c:axId val="126345216"/>
        <c:scaling>
          <c:orientation val="minMax"/>
        </c:scaling>
        <c:delete val="0"/>
        <c:axPos val="b"/>
        <c:numFmt formatCode="General" sourceLinked="1"/>
        <c:majorTickMark val="out"/>
        <c:minorTickMark val="none"/>
        <c:tickLblPos val="nextTo"/>
        <c:crossAx val="126257408"/>
        <c:crosses val="autoZero"/>
        <c:crossBetween val="between"/>
      </c:valAx>
    </c:plotArea>
    <c:plotVisOnly val="1"/>
    <c:dispBlanksAs val="gap"/>
    <c:showDLblsOverMax val="0"/>
  </c:chart>
  <c:spPr>
    <a:ln>
      <a:solidFill>
        <a:srgbClr val="FF0000"/>
      </a:solidFill>
    </a:ln>
  </c:spPr>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barChart>
        <c:barDir val="col"/>
        <c:grouping val="clustered"/>
        <c:varyColors val="0"/>
        <c:ser>
          <c:idx val="0"/>
          <c:order val="0"/>
          <c:tx>
            <c:strRef>
              <c:f>Sheet1!$B$1</c:f>
              <c:strCache>
                <c:ptCount val="1"/>
                <c:pt idx="0">
                  <c:v>Sat the Exam</c:v>
                </c:pt>
              </c:strCache>
            </c:strRef>
          </c:tx>
          <c:spPr>
            <a:solidFill>
              <a:srgbClr val="FF0000"/>
            </a:solidFill>
          </c:spPr>
          <c:invertIfNegative val="0"/>
          <c:dLbls>
            <c:dLbl>
              <c:idx val="0"/>
              <c:layout/>
              <c:tx>
                <c:rich>
                  <a:bodyPr/>
                  <a:lstStyle/>
                  <a:p>
                    <a:r>
                      <a:rPr lang="en-US" smtClean="0"/>
                      <a:t>14,636</a:t>
                    </a:r>
                    <a:endParaRPr lang="en-US"/>
                  </a:p>
                </c:rich>
              </c:tx>
              <c:showLegendKey val="0"/>
              <c:showVal val="1"/>
              <c:showCatName val="0"/>
              <c:showSerName val="0"/>
              <c:showPercent val="0"/>
              <c:showBubbleSize val="0"/>
            </c:dLbl>
            <c:dLbl>
              <c:idx val="1"/>
              <c:layout/>
              <c:tx>
                <c:rich>
                  <a:bodyPr/>
                  <a:lstStyle/>
                  <a:p>
                    <a:r>
                      <a:rPr lang="en-US" smtClean="0"/>
                      <a:t>16,034</a:t>
                    </a:r>
                    <a:endParaRPr lang="en-US"/>
                  </a:p>
                </c:rich>
              </c:tx>
              <c:showLegendKey val="0"/>
              <c:showVal val="1"/>
              <c:showCatName val="0"/>
              <c:showSerName val="0"/>
              <c:showPercent val="0"/>
              <c:showBubbleSize val="0"/>
            </c:dLbl>
            <c:dLbl>
              <c:idx val="2"/>
              <c:layout/>
              <c:tx>
                <c:rich>
                  <a:bodyPr/>
                  <a:lstStyle/>
                  <a:p>
                    <a:r>
                      <a:rPr lang="en-US" smtClean="0"/>
                      <a:t>15,091</a:t>
                    </a:r>
                    <a:endParaRPr lang="en-US"/>
                  </a:p>
                </c:rich>
              </c:tx>
              <c:showLegendKey val="0"/>
              <c:showVal val="1"/>
              <c:showCatName val="0"/>
              <c:showSerName val="0"/>
              <c:showPercent val="0"/>
              <c:showBubbleSize val="0"/>
            </c:dLbl>
            <c:dLbl>
              <c:idx val="3"/>
              <c:layout/>
              <c:tx>
                <c:rich>
                  <a:bodyPr/>
                  <a:lstStyle/>
                  <a:p>
                    <a:r>
                      <a:rPr lang="en-US" smtClean="0"/>
                      <a:t>19,188</a:t>
                    </a:r>
                    <a:endParaRPr lang="en-US" dirty="0"/>
                  </a:p>
                </c:rich>
              </c:tx>
              <c:showLegendKey val="0"/>
              <c:showVal val="1"/>
              <c:showCatName val="0"/>
              <c:showSerName val="0"/>
              <c:showPercent val="0"/>
              <c:showBubbleSize val="0"/>
            </c:dLbl>
            <c:dLbl>
              <c:idx val="4"/>
              <c:layout/>
              <c:tx>
                <c:rich>
                  <a:bodyPr/>
                  <a:lstStyle/>
                  <a:p>
                    <a:r>
                      <a:rPr lang="en-US" smtClean="0"/>
                      <a:t>22,877</a:t>
                    </a:r>
                    <a:endParaRPr lang="en-US"/>
                  </a:p>
                </c:rich>
              </c:tx>
              <c:showLegendKey val="0"/>
              <c:showVal val="1"/>
              <c:showCatName val="0"/>
              <c:showSerName val="0"/>
              <c:showPercent val="0"/>
              <c:showBubbleSize val="0"/>
            </c:dLbl>
            <c:txPr>
              <a:bodyPr/>
              <a:lstStyle/>
              <a:p>
                <a:pPr>
                  <a:defRPr b="1">
                    <a:solidFill>
                      <a:schemeClr val="accent1"/>
                    </a:solidFill>
                  </a:defRPr>
                </a:pPr>
                <a:endParaRPr lang="en-US"/>
              </a:p>
            </c:txPr>
            <c:showLegendKey val="0"/>
            <c:showVal val="1"/>
            <c:showCatName val="0"/>
            <c:showSerName val="0"/>
            <c:showPercent val="0"/>
            <c:showBubbleSize val="0"/>
            <c:showLeaderLines val="0"/>
          </c:dLbls>
          <c:cat>
            <c:numRef>
              <c:f>Sheet1!$A$2:$A$6</c:f>
              <c:numCache>
                <c:formatCode>General</c:formatCode>
                <c:ptCount val="5"/>
                <c:pt idx="0">
                  <c:v>2007</c:v>
                </c:pt>
                <c:pt idx="1">
                  <c:v>2008</c:v>
                </c:pt>
                <c:pt idx="2">
                  <c:v>2009</c:v>
                </c:pt>
                <c:pt idx="3">
                  <c:v>2010</c:v>
                </c:pt>
                <c:pt idx="4">
                  <c:v>2011</c:v>
                </c:pt>
              </c:numCache>
            </c:numRef>
          </c:cat>
          <c:val>
            <c:numRef>
              <c:f>Sheet1!$B$2:$B$6</c:f>
              <c:numCache>
                <c:formatCode>General</c:formatCode>
                <c:ptCount val="5"/>
                <c:pt idx="0">
                  <c:v>14636</c:v>
                </c:pt>
                <c:pt idx="1">
                  <c:v>16034</c:v>
                </c:pt>
                <c:pt idx="2">
                  <c:v>15091</c:v>
                </c:pt>
                <c:pt idx="3">
                  <c:v>19188</c:v>
                </c:pt>
                <c:pt idx="4">
                  <c:v>22877</c:v>
                </c:pt>
              </c:numCache>
            </c:numRef>
          </c:val>
        </c:ser>
        <c:ser>
          <c:idx val="1"/>
          <c:order val="1"/>
          <c:tx>
            <c:strRef>
              <c:f>Sheet1!$C$1</c:f>
              <c:strCache>
                <c:ptCount val="1"/>
                <c:pt idx="0">
                  <c:v>Promoted</c:v>
                </c:pt>
              </c:strCache>
            </c:strRef>
          </c:tx>
          <c:spPr>
            <a:solidFill>
              <a:schemeClr val="accent1">
                <a:lumMod val="75000"/>
              </a:schemeClr>
            </a:solidFill>
          </c:spPr>
          <c:invertIfNegative val="0"/>
          <c:dLbls>
            <c:dLbl>
              <c:idx val="0"/>
              <c:layout/>
              <c:tx>
                <c:rich>
                  <a:bodyPr/>
                  <a:lstStyle/>
                  <a:p>
                    <a:r>
                      <a:rPr lang="en-US" smtClean="0"/>
                      <a:t>13,602</a:t>
                    </a:r>
                    <a:endParaRPr lang="en-US"/>
                  </a:p>
                </c:rich>
              </c:tx>
              <c:showLegendKey val="0"/>
              <c:showVal val="1"/>
              <c:showCatName val="0"/>
              <c:showSerName val="0"/>
              <c:showPercent val="0"/>
              <c:showBubbleSize val="0"/>
            </c:dLbl>
            <c:dLbl>
              <c:idx val="1"/>
              <c:layout/>
              <c:tx>
                <c:rich>
                  <a:bodyPr/>
                  <a:lstStyle/>
                  <a:p>
                    <a:r>
                      <a:rPr lang="en-US" smtClean="0"/>
                      <a:t>8,774</a:t>
                    </a:r>
                    <a:endParaRPr lang="en-US"/>
                  </a:p>
                </c:rich>
              </c:tx>
              <c:showLegendKey val="0"/>
              <c:showVal val="1"/>
              <c:showCatName val="0"/>
              <c:showSerName val="0"/>
              <c:showPercent val="0"/>
              <c:showBubbleSize val="0"/>
            </c:dLbl>
            <c:dLbl>
              <c:idx val="2"/>
              <c:layout/>
              <c:tx>
                <c:rich>
                  <a:bodyPr/>
                  <a:lstStyle/>
                  <a:p>
                    <a:r>
                      <a:rPr lang="en-US" smtClean="0"/>
                      <a:t>12,151</a:t>
                    </a:r>
                    <a:endParaRPr lang="en-US"/>
                  </a:p>
                </c:rich>
              </c:tx>
              <c:showLegendKey val="0"/>
              <c:showVal val="1"/>
              <c:showCatName val="0"/>
              <c:showSerName val="0"/>
              <c:showPercent val="0"/>
              <c:showBubbleSize val="0"/>
            </c:dLbl>
            <c:dLbl>
              <c:idx val="3"/>
              <c:layout/>
              <c:tx>
                <c:rich>
                  <a:bodyPr/>
                  <a:lstStyle/>
                  <a:p>
                    <a:r>
                      <a:rPr lang="en-US" smtClean="0"/>
                      <a:t>16,081</a:t>
                    </a:r>
                    <a:endParaRPr lang="en-US"/>
                  </a:p>
                </c:rich>
              </c:tx>
              <c:showLegendKey val="0"/>
              <c:showVal val="1"/>
              <c:showCatName val="0"/>
              <c:showSerName val="0"/>
              <c:showPercent val="0"/>
              <c:showBubbleSize val="0"/>
            </c:dLbl>
            <c:dLbl>
              <c:idx val="4"/>
              <c:layout/>
              <c:tx>
                <c:rich>
                  <a:bodyPr/>
                  <a:lstStyle/>
                  <a:p>
                    <a:r>
                      <a:rPr lang="en-US" smtClean="0"/>
                      <a:t>19,652</a:t>
                    </a:r>
                    <a:endParaRPr lang="en-US"/>
                  </a:p>
                </c:rich>
              </c:tx>
              <c:showLegendKey val="0"/>
              <c:showVal val="1"/>
              <c:showCatName val="0"/>
              <c:showSerName val="0"/>
              <c:showPercent val="0"/>
              <c:showBubbleSize val="0"/>
            </c:dLbl>
            <c:txPr>
              <a:bodyPr/>
              <a:lstStyle/>
              <a:p>
                <a:pPr>
                  <a:defRPr b="1">
                    <a:solidFill>
                      <a:srgbClr val="7030A0"/>
                    </a:solidFill>
                  </a:defRPr>
                </a:pPr>
                <a:endParaRPr lang="en-US"/>
              </a:p>
            </c:txPr>
            <c:showLegendKey val="0"/>
            <c:showVal val="1"/>
            <c:showCatName val="0"/>
            <c:showSerName val="0"/>
            <c:showPercent val="0"/>
            <c:showBubbleSize val="0"/>
            <c:showLeaderLines val="0"/>
          </c:dLbls>
          <c:cat>
            <c:numRef>
              <c:f>Sheet1!$A$2:$A$6</c:f>
              <c:numCache>
                <c:formatCode>General</c:formatCode>
                <c:ptCount val="5"/>
                <c:pt idx="0">
                  <c:v>2007</c:v>
                </c:pt>
                <c:pt idx="1">
                  <c:v>2008</c:v>
                </c:pt>
                <c:pt idx="2">
                  <c:v>2009</c:v>
                </c:pt>
                <c:pt idx="3">
                  <c:v>2010</c:v>
                </c:pt>
                <c:pt idx="4">
                  <c:v>2011</c:v>
                </c:pt>
              </c:numCache>
            </c:numRef>
          </c:cat>
          <c:val>
            <c:numRef>
              <c:f>Sheet1!$C$2:$C$6</c:f>
              <c:numCache>
                <c:formatCode>General</c:formatCode>
                <c:ptCount val="5"/>
                <c:pt idx="0">
                  <c:v>13602</c:v>
                </c:pt>
                <c:pt idx="1">
                  <c:v>8774</c:v>
                </c:pt>
                <c:pt idx="2">
                  <c:v>12151</c:v>
                </c:pt>
                <c:pt idx="3">
                  <c:v>16081</c:v>
                </c:pt>
                <c:pt idx="4">
                  <c:v>19652</c:v>
                </c:pt>
              </c:numCache>
            </c:numRef>
          </c:val>
        </c:ser>
        <c:dLbls>
          <c:showLegendKey val="0"/>
          <c:showVal val="1"/>
          <c:showCatName val="0"/>
          <c:showSerName val="0"/>
          <c:showPercent val="0"/>
          <c:showBubbleSize val="0"/>
        </c:dLbls>
        <c:gapWidth val="75"/>
        <c:axId val="228273152"/>
        <c:axId val="228274944"/>
      </c:barChart>
      <c:catAx>
        <c:axId val="228273152"/>
        <c:scaling>
          <c:orientation val="minMax"/>
        </c:scaling>
        <c:delete val="0"/>
        <c:axPos val="b"/>
        <c:numFmt formatCode="General" sourceLinked="1"/>
        <c:majorTickMark val="none"/>
        <c:minorTickMark val="none"/>
        <c:tickLblPos val="nextTo"/>
        <c:crossAx val="228274944"/>
        <c:crosses val="autoZero"/>
        <c:auto val="1"/>
        <c:lblAlgn val="ctr"/>
        <c:lblOffset val="100"/>
        <c:noMultiLvlLbl val="0"/>
      </c:catAx>
      <c:valAx>
        <c:axId val="228274944"/>
        <c:scaling>
          <c:orientation val="minMax"/>
        </c:scaling>
        <c:delete val="0"/>
        <c:axPos val="l"/>
        <c:numFmt formatCode="General" sourceLinked="1"/>
        <c:majorTickMark val="none"/>
        <c:minorTickMark val="none"/>
        <c:tickLblPos val="nextTo"/>
        <c:crossAx val="228273152"/>
        <c:crosses val="autoZero"/>
        <c:crossBetween val="between"/>
      </c:valAx>
    </c:plotArea>
    <c:legend>
      <c:legendPos val="b"/>
      <c:layout/>
      <c:overlay val="0"/>
    </c:legend>
    <c:plotVisOnly val="1"/>
    <c:dispBlanksAs val="gap"/>
    <c:showDLblsOverMax val="0"/>
  </c:chart>
  <c:spPr>
    <a:ln>
      <a:solidFill>
        <a:srgbClr val="FF0000"/>
      </a:solidFill>
    </a:ln>
  </c:spPr>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Male </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numRef>
              <c:f>Sheet1!$A$2:$A$6</c:f>
              <c:numCache>
                <c:formatCode>General</c:formatCode>
                <c:ptCount val="5"/>
                <c:pt idx="0">
                  <c:v>2007</c:v>
                </c:pt>
                <c:pt idx="1">
                  <c:v>2008</c:v>
                </c:pt>
                <c:pt idx="2">
                  <c:v>2009</c:v>
                </c:pt>
                <c:pt idx="3">
                  <c:v>2010</c:v>
                </c:pt>
                <c:pt idx="4">
                  <c:v>2011</c:v>
                </c:pt>
              </c:numCache>
            </c:numRef>
          </c:cat>
          <c:val>
            <c:numRef>
              <c:f>Sheet1!$B$2:$B$6</c:f>
              <c:numCache>
                <c:formatCode>General</c:formatCode>
                <c:ptCount val="5"/>
                <c:pt idx="0">
                  <c:v>3801</c:v>
                </c:pt>
                <c:pt idx="1">
                  <c:v>566</c:v>
                </c:pt>
                <c:pt idx="2">
                  <c:v>4354</c:v>
                </c:pt>
                <c:pt idx="3">
                  <c:v>6222</c:v>
                </c:pt>
                <c:pt idx="4">
                  <c:v>1905</c:v>
                </c:pt>
              </c:numCache>
            </c:numRef>
          </c:val>
        </c:ser>
        <c:ser>
          <c:idx val="1"/>
          <c:order val="1"/>
          <c:tx>
            <c:strRef>
              <c:f>Sheet1!$C$1</c:f>
              <c:strCache>
                <c:ptCount val="1"/>
                <c:pt idx="0">
                  <c:v>Female</c:v>
                </c:pt>
              </c:strCache>
            </c:strRef>
          </c:tx>
          <c:spPr>
            <a:solidFill>
              <a:srgbClr val="FF0000"/>
            </a:solidFill>
          </c:spPr>
          <c:invertIfNegative val="0"/>
          <c:dLbls>
            <c:txPr>
              <a:bodyPr/>
              <a:lstStyle/>
              <a:p>
                <a:pPr>
                  <a:defRPr b="1"/>
                </a:pPr>
                <a:endParaRPr lang="en-US"/>
              </a:p>
            </c:txPr>
            <c:showLegendKey val="0"/>
            <c:showVal val="1"/>
            <c:showCatName val="0"/>
            <c:showSerName val="0"/>
            <c:showPercent val="0"/>
            <c:showBubbleSize val="0"/>
            <c:showLeaderLines val="0"/>
          </c:dLbls>
          <c:cat>
            <c:numRef>
              <c:f>Sheet1!$A$2:$A$6</c:f>
              <c:numCache>
                <c:formatCode>General</c:formatCode>
                <c:ptCount val="5"/>
                <c:pt idx="0">
                  <c:v>2007</c:v>
                </c:pt>
                <c:pt idx="1">
                  <c:v>2008</c:v>
                </c:pt>
                <c:pt idx="2">
                  <c:v>2009</c:v>
                </c:pt>
                <c:pt idx="3">
                  <c:v>2010</c:v>
                </c:pt>
                <c:pt idx="4">
                  <c:v>2011</c:v>
                </c:pt>
              </c:numCache>
            </c:numRef>
          </c:cat>
          <c:val>
            <c:numRef>
              <c:f>Sheet1!$C$2:$C$6</c:f>
              <c:numCache>
                <c:formatCode>General</c:formatCode>
                <c:ptCount val="5"/>
                <c:pt idx="0">
                  <c:v>1476</c:v>
                </c:pt>
                <c:pt idx="1">
                  <c:v>250</c:v>
                </c:pt>
                <c:pt idx="2">
                  <c:v>2166</c:v>
                </c:pt>
                <c:pt idx="3">
                  <c:v>2722</c:v>
                </c:pt>
                <c:pt idx="4">
                  <c:v>961</c:v>
                </c:pt>
              </c:numCache>
            </c:numRef>
          </c:val>
        </c:ser>
        <c:ser>
          <c:idx val="2"/>
          <c:order val="2"/>
          <c:tx>
            <c:strRef>
              <c:f>Sheet1!$D$1</c:f>
              <c:strCache>
                <c:ptCount val="1"/>
                <c:pt idx="0">
                  <c:v>Total</c:v>
                </c:pt>
              </c:strCache>
            </c:strRef>
          </c:tx>
          <c:spPr>
            <a:solidFill>
              <a:srgbClr val="FFC000"/>
            </a:solidFill>
          </c:spPr>
          <c:invertIfNegative val="0"/>
          <c:dLbls>
            <c:txPr>
              <a:bodyPr/>
              <a:lstStyle/>
              <a:p>
                <a:pPr>
                  <a:defRPr b="1"/>
                </a:pPr>
                <a:endParaRPr lang="en-US"/>
              </a:p>
            </c:txPr>
            <c:showLegendKey val="0"/>
            <c:showVal val="1"/>
            <c:showCatName val="0"/>
            <c:showSerName val="0"/>
            <c:showPercent val="0"/>
            <c:showBubbleSize val="0"/>
            <c:showLeaderLines val="0"/>
          </c:dLbls>
          <c:cat>
            <c:numRef>
              <c:f>Sheet1!$A$2:$A$6</c:f>
              <c:numCache>
                <c:formatCode>General</c:formatCode>
                <c:ptCount val="5"/>
                <c:pt idx="0">
                  <c:v>2007</c:v>
                </c:pt>
                <c:pt idx="1">
                  <c:v>2008</c:v>
                </c:pt>
                <c:pt idx="2">
                  <c:v>2009</c:v>
                </c:pt>
                <c:pt idx="3">
                  <c:v>2010</c:v>
                </c:pt>
                <c:pt idx="4">
                  <c:v>2011</c:v>
                </c:pt>
              </c:numCache>
            </c:numRef>
          </c:cat>
          <c:val>
            <c:numRef>
              <c:f>Sheet1!$D$2:$D$6</c:f>
              <c:numCache>
                <c:formatCode>General</c:formatCode>
                <c:ptCount val="5"/>
                <c:pt idx="0">
                  <c:v>5277</c:v>
                </c:pt>
                <c:pt idx="1">
                  <c:v>816</c:v>
                </c:pt>
                <c:pt idx="2">
                  <c:v>6520</c:v>
                </c:pt>
                <c:pt idx="3">
                  <c:v>8944</c:v>
                </c:pt>
                <c:pt idx="4">
                  <c:v>2866</c:v>
                </c:pt>
              </c:numCache>
            </c:numRef>
          </c:val>
        </c:ser>
        <c:dLbls>
          <c:showLegendKey val="0"/>
          <c:showVal val="1"/>
          <c:showCatName val="0"/>
          <c:showSerName val="0"/>
          <c:showPercent val="0"/>
          <c:showBubbleSize val="0"/>
        </c:dLbls>
        <c:gapWidth val="75"/>
        <c:shape val="cylinder"/>
        <c:axId val="228389632"/>
        <c:axId val="228391168"/>
        <c:axId val="0"/>
      </c:bar3DChart>
      <c:catAx>
        <c:axId val="228389632"/>
        <c:scaling>
          <c:orientation val="minMax"/>
        </c:scaling>
        <c:delete val="0"/>
        <c:axPos val="b"/>
        <c:numFmt formatCode="General" sourceLinked="1"/>
        <c:majorTickMark val="none"/>
        <c:minorTickMark val="none"/>
        <c:tickLblPos val="nextTo"/>
        <c:crossAx val="228391168"/>
        <c:crosses val="autoZero"/>
        <c:auto val="1"/>
        <c:lblAlgn val="ctr"/>
        <c:lblOffset val="100"/>
        <c:noMultiLvlLbl val="0"/>
      </c:catAx>
      <c:valAx>
        <c:axId val="228391168"/>
        <c:scaling>
          <c:orientation val="minMax"/>
        </c:scaling>
        <c:delete val="0"/>
        <c:axPos val="l"/>
        <c:numFmt formatCode="General" sourceLinked="1"/>
        <c:majorTickMark val="none"/>
        <c:minorTickMark val="none"/>
        <c:tickLblPos val="nextTo"/>
        <c:crossAx val="228389632"/>
        <c:crosses val="autoZero"/>
        <c:crossBetween val="between"/>
      </c:valAx>
    </c:plotArea>
    <c:legend>
      <c:legendPos val="b"/>
      <c:layout/>
      <c:overlay val="0"/>
    </c:legend>
    <c:plotVisOnly val="1"/>
    <c:dispBlanksAs val="gap"/>
    <c:showDLblsOverMax val="0"/>
  </c:chart>
  <c:spPr>
    <a:ln>
      <a:solidFill>
        <a:srgbClr val="FF0000"/>
      </a:solidFill>
    </a:ln>
  </c:spPr>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4.3474865879577183E-2"/>
          <c:y val="4.8611111111111112E-2"/>
          <c:w val="0.94396584493525704"/>
          <c:h val="0.93611111111111112"/>
        </c:manualLayout>
      </c:layout>
      <c:pie3DChart>
        <c:varyColors val="1"/>
        <c:ser>
          <c:idx val="0"/>
          <c:order val="0"/>
          <c:tx>
            <c:strRef>
              <c:f>Sheet1!$B$1</c:f>
              <c:strCache>
                <c:ptCount val="1"/>
                <c:pt idx="0">
                  <c:v>Inspected Schools up to now catgorized by their level</c:v>
                </c:pt>
              </c:strCache>
            </c:strRef>
          </c:tx>
          <c:explosion val="25"/>
          <c:dLbls>
            <c:txPr>
              <a:bodyPr/>
              <a:lstStyle/>
              <a:p>
                <a:pPr>
                  <a:defRPr sz="1600" b="1">
                    <a:latin typeface="Times New Roman" pitchFamily="18" charset="0"/>
                    <a:cs typeface="Times New Roman" pitchFamily="18" charset="0"/>
                  </a:defRPr>
                </a:pPr>
                <a:endParaRPr lang="en-US"/>
              </a:p>
            </c:txPr>
            <c:showLegendKey val="0"/>
            <c:showVal val="1"/>
            <c:showCatName val="1"/>
            <c:showSerName val="0"/>
            <c:showPercent val="0"/>
            <c:showBubbleSize val="0"/>
            <c:showLeaderLines val="1"/>
          </c:dLbls>
          <c:cat>
            <c:strRef>
              <c:f>Sheet1!$A$2:$A$5</c:f>
              <c:strCache>
                <c:ptCount val="4"/>
                <c:pt idx="0">
                  <c:v>Level 1</c:v>
                </c:pt>
                <c:pt idx="1">
                  <c:v>Level 2</c:v>
                </c:pt>
                <c:pt idx="2">
                  <c:v>Level 3</c:v>
                </c:pt>
                <c:pt idx="3">
                  <c:v>Level 4</c:v>
                </c:pt>
              </c:strCache>
            </c:strRef>
          </c:cat>
          <c:val>
            <c:numRef>
              <c:f>Sheet1!$B$2:$B$5</c:f>
              <c:numCache>
                <c:formatCode>0%</c:formatCode>
                <c:ptCount val="4"/>
                <c:pt idx="0">
                  <c:v>0.7</c:v>
                </c:pt>
                <c:pt idx="1">
                  <c:v>0.28000000000000003</c:v>
                </c:pt>
                <c:pt idx="2">
                  <c:v>0.02</c:v>
                </c:pt>
                <c:pt idx="3" formatCode="General">
                  <c:v>0</c:v>
                </c:pt>
              </c:numCache>
            </c:numRef>
          </c:val>
        </c:ser>
        <c:dLbls>
          <c:showLegendKey val="0"/>
          <c:showVal val="1"/>
          <c:showCatName val="1"/>
          <c:showSerName val="0"/>
          <c:showPercent val="0"/>
          <c:showBubbleSize val="0"/>
          <c:showLeaderLines val="1"/>
        </c:dLbls>
      </c:pie3DChart>
      <c:spPr>
        <a:ln>
          <a:solidFill>
            <a:srgbClr val="FF0000"/>
          </a:solidFill>
        </a:ln>
      </c:spPr>
    </c:plotArea>
    <c:plotVisOnly val="1"/>
    <c:dispBlanksAs val="gap"/>
    <c:showDLblsOverMax val="0"/>
  </c:chart>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layout/>
      <c:overlay val="0"/>
    </c:title>
    <c:autoTitleDeleted val="0"/>
    <c:plotArea>
      <c:layout/>
      <c:pieChart>
        <c:varyColors val="1"/>
        <c:ser>
          <c:idx val="0"/>
          <c:order val="0"/>
          <c:tx>
            <c:strRef>
              <c:f>Sheet1!$B$1</c:f>
              <c:strCache>
                <c:ptCount val="1"/>
                <c:pt idx="0">
                  <c:v>Inspected Pre-primary schools status(in%) </c:v>
                </c:pt>
              </c:strCache>
            </c:strRef>
          </c:tx>
          <c:dLbls>
            <c:dLbl>
              <c:idx val="2"/>
              <c:delete val="1"/>
            </c:dLbl>
            <c:dLbl>
              <c:idx val="3"/>
              <c:delete val="1"/>
            </c:dLbl>
            <c:txPr>
              <a:bodyPr/>
              <a:lstStyle/>
              <a:p>
                <a:pPr>
                  <a:defRPr sz="1800" b="1">
                    <a:latin typeface="Times New Roman" pitchFamily="18" charset="0"/>
                    <a:cs typeface="Times New Roman" pitchFamily="18" charset="0"/>
                  </a:defRPr>
                </a:pPr>
                <a:endParaRPr lang="en-US"/>
              </a:p>
            </c:txPr>
            <c:dLblPos val="ctr"/>
            <c:showLegendKey val="0"/>
            <c:showVal val="1"/>
            <c:showCatName val="0"/>
            <c:showSerName val="0"/>
            <c:showPercent val="0"/>
            <c:showBubbleSize val="0"/>
            <c:showLeaderLines val="1"/>
          </c:dLbls>
          <c:cat>
            <c:strRef>
              <c:f>Sheet1!$A$2:$A$5</c:f>
              <c:strCache>
                <c:ptCount val="4"/>
                <c:pt idx="0">
                  <c:v>Level 1</c:v>
                </c:pt>
                <c:pt idx="1">
                  <c:v>Level 2</c:v>
                </c:pt>
                <c:pt idx="2">
                  <c:v>Level 3</c:v>
                </c:pt>
                <c:pt idx="3">
                  <c:v>Level 4</c:v>
                </c:pt>
              </c:strCache>
            </c:strRef>
          </c:cat>
          <c:val>
            <c:numRef>
              <c:f>Sheet1!$B$2:$B$5</c:f>
              <c:numCache>
                <c:formatCode>0%</c:formatCode>
                <c:ptCount val="4"/>
                <c:pt idx="0">
                  <c:v>0.91</c:v>
                </c:pt>
                <c:pt idx="1">
                  <c:v>0.09</c:v>
                </c:pt>
                <c:pt idx="2" formatCode="General">
                  <c:v>0</c:v>
                </c:pt>
                <c:pt idx="3" formatCode="General">
                  <c:v>0</c:v>
                </c:pt>
              </c:numCache>
            </c:numRef>
          </c:val>
        </c:ser>
        <c:dLbls>
          <c:dLblPos val="ctr"/>
          <c:showLegendKey val="0"/>
          <c:showVal val="1"/>
          <c:showCatName val="0"/>
          <c:showSerName val="0"/>
          <c:showPercent val="0"/>
          <c:showBubbleSize val="0"/>
          <c:showLeaderLines val="1"/>
        </c:dLbls>
        <c:firstSliceAng val="0"/>
      </c:pieChart>
    </c:plotArea>
    <c:legend>
      <c:legendPos val="r"/>
      <c:layout/>
      <c:overlay val="0"/>
      <c:txPr>
        <a:bodyPr/>
        <a:lstStyle/>
        <a:p>
          <a:pPr>
            <a:defRPr sz="1200" b="1">
              <a:latin typeface="Times New Roman" pitchFamily="18" charset="0"/>
              <a:cs typeface="Times New Roman" pitchFamily="18" charset="0"/>
            </a:defRPr>
          </a:pPr>
          <a:endParaRPr lang="en-US"/>
        </a:p>
      </c:txPr>
    </c:legend>
    <c:plotVisOnly val="1"/>
    <c:dispBlanksAs val="gap"/>
    <c:showDLblsOverMax val="0"/>
  </c:chart>
  <c:spPr>
    <a:ln>
      <a:solidFill>
        <a:srgbClr val="FF0000"/>
      </a:solidFill>
    </a:ln>
  </c:sp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Inspected Primary Education status (%) in 2011 E.C</c:v>
                </c:pt>
              </c:strCache>
            </c:strRef>
          </c:tx>
          <c:explosion val="25"/>
          <c:dLbls>
            <c:txPr>
              <a:bodyPr/>
              <a:lstStyle/>
              <a:p>
                <a:pPr>
                  <a:defRPr sz="1800" b="1" i="0">
                    <a:latin typeface="Times New Roman" pitchFamily="18" charset="0"/>
                    <a:cs typeface="Times New Roman" pitchFamily="18" charset="0"/>
                  </a:defRPr>
                </a:pPr>
                <a:endParaRPr lang="en-US"/>
              </a:p>
            </c:txPr>
            <c:dLblPos val="ctr"/>
            <c:showLegendKey val="0"/>
            <c:showVal val="1"/>
            <c:showCatName val="0"/>
            <c:showSerName val="0"/>
            <c:showPercent val="0"/>
            <c:showBubbleSize val="0"/>
            <c:showLeaderLines val="1"/>
          </c:dLbls>
          <c:cat>
            <c:strRef>
              <c:f>Sheet1!$A$2:$A$5</c:f>
              <c:strCache>
                <c:ptCount val="4"/>
                <c:pt idx="0">
                  <c:v>Level 1</c:v>
                </c:pt>
                <c:pt idx="1">
                  <c:v>Level 2</c:v>
                </c:pt>
                <c:pt idx="2">
                  <c:v>Level 3</c:v>
                </c:pt>
                <c:pt idx="3">
                  <c:v>Level 4</c:v>
                </c:pt>
              </c:strCache>
            </c:strRef>
          </c:cat>
          <c:val>
            <c:numRef>
              <c:f>Sheet1!$B$2:$B$5</c:f>
              <c:numCache>
                <c:formatCode>0%</c:formatCode>
                <c:ptCount val="4"/>
                <c:pt idx="0">
                  <c:v>0.64</c:v>
                </c:pt>
                <c:pt idx="1">
                  <c:v>0.34</c:v>
                </c:pt>
                <c:pt idx="2">
                  <c:v>0.21</c:v>
                </c:pt>
                <c:pt idx="3">
                  <c:v>0</c:v>
                </c:pt>
              </c:numCache>
            </c:numRef>
          </c:val>
        </c:ser>
        <c:dLbls>
          <c:dLblPos val="ctr"/>
          <c:showLegendKey val="0"/>
          <c:showVal val="1"/>
          <c:showCatName val="0"/>
          <c:showSerName val="0"/>
          <c:showPercent val="0"/>
          <c:showBubbleSize val="0"/>
          <c:showLeaderLines val="1"/>
        </c:dLbls>
      </c:pie3DChart>
    </c:plotArea>
    <c:legend>
      <c:legendPos val="r"/>
      <c:layout/>
      <c:overlay val="0"/>
      <c:txPr>
        <a:bodyPr/>
        <a:lstStyle/>
        <a:p>
          <a:pPr>
            <a:defRPr sz="1200" b="1">
              <a:latin typeface="Times New Roman" pitchFamily="18" charset="0"/>
              <a:cs typeface="Times New Roman" pitchFamily="18" charset="0"/>
            </a:defRPr>
          </a:pPr>
          <a:endParaRPr lang="en-US"/>
        </a:p>
      </c:txPr>
    </c:legend>
    <c:plotVisOnly val="1"/>
    <c:dispBlanksAs val="gap"/>
    <c:showDLblsOverMax val="0"/>
  </c:chart>
  <c:spPr>
    <a:ln>
      <a:solidFill>
        <a:srgbClr val="FF0000"/>
      </a:solidFill>
    </a:ln>
  </c:sp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lrMapOvr bg1="lt1" tx1="dk1" bg2="lt2" tx2="dk2" accent1="accent1" accent2="accent2" accent3="accent3" accent4="accent4" accent5="accent5" accent6="accent6" hlink="hlink" folHlink="folHlink"/>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Inspected Secondary Schools Status (%) in 2011 E.C</c:v>
                </c:pt>
              </c:strCache>
            </c:strRef>
          </c:tx>
          <c:dLbls>
            <c:txPr>
              <a:bodyPr/>
              <a:lstStyle/>
              <a:p>
                <a:pPr>
                  <a:defRPr sz="1400" b="1">
                    <a:latin typeface="Times New Roman" pitchFamily="18" charset="0"/>
                    <a:cs typeface="Times New Roman" pitchFamily="18" charset="0"/>
                  </a:defRPr>
                </a:pPr>
                <a:endParaRPr lang="en-US"/>
              </a:p>
            </c:txPr>
            <c:showLegendKey val="0"/>
            <c:showVal val="1"/>
            <c:showCatName val="1"/>
            <c:showSerName val="0"/>
            <c:showPercent val="0"/>
            <c:showBubbleSize val="0"/>
            <c:showLeaderLines val="1"/>
          </c:dLbls>
          <c:cat>
            <c:strRef>
              <c:f>Sheet1!$A$2:$A$5</c:f>
              <c:strCache>
                <c:ptCount val="4"/>
                <c:pt idx="0">
                  <c:v>Level 1</c:v>
                </c:pt>
                <c:pt idx="1">
                  <c:v>Level 2</c:v>
                </c:pt>
                <c:pt idx="2">
                  <c:v>Level 3</c:v>
                </c:pt>
                <c:pt idx="3">
                  <c:v>Level 4</c:v>
                </c:pt>
              </c:strCache>
            </c:strRef>
          </c:cat>
          <c:val>
            <c:numRef>
              <c:f>Sheet1!$B$2:$B$5</c:f>
              <c:numCache>
                <c:formatCode>0%</c:formatCode>
                <c:ptCount val="4"/>
                <c:pt idx="0">
                  <c:v>0.35</c:v>
                </c:pt>
                <c:pt idx="1">
                  <c:v>0.53</c:v>
                </c:pt>
                <c:pt idx="2">
                  <c:v>0.12</c:v>
                </c:pt>
                <c:pt idx="3" formatCode="General">
                  <c:v>0</c:v>
                </c:pt>
              </c:numCache>
            </c:numRef>
          </c:val>
        </c:ser>
        <c:dLbls>
          <c:showLegendKey val="0"/>
          <c:showVal val="1"/>
          <c:showCatName val="1"/>
          <c:showSerName val="0"/>
          <c:showPercent val="0"/>
          <c:showBubbleSize val="0"/>
          <c:showLeaderLines val="1"/>
        </c:dLbls>
      </c:pie3DChart>
    </c:plotArea>
    <c:plotVisOnly val="1"/>
    <c:dispBlanksAs val="gap"/>
    <c:showDLblsOverMax val="0"/>
  </c:chart>
  <c:spPr>
    <a:ln>
      <a:solidFill>
        <a:srgbClr val="FF0000"/>
      </a:solid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a:t>Primary Education </a:t>
            </a:r>
            <a:r>
              <a:rPr lang="en-US" dirty="0" smtClean="0"/>
              <a:t>GER</a:t>
            </a:r>
            <a:r>
              <a:rPr lang="en-US" baseline="0" dirty="0" smtClean="0"/>
              <a:t> </a:t>
            </a:r>
            <a:r>
              <a:rPr lang="en-US" dirty="0" smtClean="0"/>
              <a:t>(%) </a:t>
            </a:r>
            <a:r>
              <a:rPr lang="en-US" dirty="0"/>
              <a:t>including ABE</a:t>
            </a:r>
          </a:p>
        </c:rich>
      </c:tx>
      <c:layout/>
      <c:overlay val="0"/>
    </c:title>
    <c:autoTitleDeleted val="0"/>
    <c:plotArea>
      <c:layout/>
      <c:barChart>
        <c:barDir val="bar"/>
        <c:grouping val="clustered"/>
        <c:varyColors val="0"/>
        <c:ser>
          <c:idx val="0"/>
          <c:order val="0"/>
          <c:tx>
            <c:strRef>
              <c:f>Sheet1!$B$1</c:f>
              <c:strCache>
                <c:ptCount val="1"/>
                <c:pt idx="0">
                  <c:v>Primary Education Enrollment rate(%) including ABE</c:v>
                </c:pt>
              </c:strCache>
            </c:strRef>
          </c:tx>
          <c:invertIfNegative val="0"/>
          <c:dLbls>
            <c:txPr>
              <a:bodyPr/>
              <a:lstStyle/>
              <a:p>
                <a:pPr>
                  <a:defRPr b="1">
                    <a:solidFill>
                      <a:schemeClr val="bg1"/>
                    </a:solidFill>
                    <a:latin typeface="Times New Roman" pitchFamily="18" charset="0"/>
                    <a:cs typeface="Times New Roman" pitchFamily="18" charset="0"/>
                  </a:defRPr>
                </a:pPr>
                <a:endParaRPr lang="en-US"/>
              </a:p>
            </c:txPr>
            <c:dLblPos val="inEnd"/>
            <c:showLegendKey val="0"/>
            <c:showVal val="1"/>
            <c:showCatName val="0"/>
            <c:showSerName val="0"/>
            <c:showPercent val="0"/>
            <c:showBubbleSize val="0"/>
            <c:showLeaderLines val="0"/>
          </c:dLbls>
          <c:cat>
            <c:strRef>
              <c:f>Sheet1!$A$2:$A$8</c:f>
              <c:strCache>
                <c:ptCount val="7"/>
                <c:pt idx="0">
                  <c:v>Baseline 2007 E.C</c:v>
                </c:pt>
                <c:pt idx="1">
                  <c:v>2008 E.C</c:v>
                </c:pt>
                <c:pt idx="2">
                  <c:v>2009 E.C</c:v>
                </c:pt>
                <c:pt idx="3">
                  <c:v>2010 E.C</c:v>
                </c:pt>
                <c:pt idx="4">
                  <c:v>2011 E.C</c:v>
                </c:pt>
                <c:pt idx="5">
                  <c:v>2012 E.C</c:v>
                </c:pt>
                <c:pt idx="6">
                  <c:v>GTPII target 2012 E.C</c:v>
                </c:pt>
              </c:strCache>
            </c:strRef>
          </c:cat>
          <c:val>
            <c:numRef>
              <c:f>Sheet1!$B$2:$B$8</c:f>
              <c:numCache>
                <c:formatCode>General</c:formatCode>
                <c:ptCount val="7"/>
                <c:pt idx="0">
                  <c:v>94</c:v>
                </c:pt>
                <c:pt idx="1">
                  <c:v>68</c:v>
                </c:pt>
                <c:pt idx="2">
                  <c:v>73</c:v>
                </c:pt>
                <c:pt idx="3">
                  <c:v>78</c:v>
                </c:pt>
                <c:pt idx="4">
                  <c:v>58</c:v>
                </c:pt>
                <c:pt idx="5">
                  <c:v>59</c:v>
                </c:pt>
                <c:pt idx="6">
                  <c:v>104</c:v>
                </c:pt>
              </c:numCache>
            </c:numRef>
          </c:val>
        </c:ser>
        <c:dLbls>
          <c:dLblPos val="inEnd"/>
          <c:showLegendKey val="0"/>
          <c:showVal val="1"/>
          <c:showCatName val="0"/>
          <c:showSerName val="0"/>
          <c:showPercent val="0"/>
          <c:showBubbleSize val="0"/>
        </c:dLbls>
        <c:gapWidth val="56"/>
        <c:axId val="126370944"/>
        <c:axId val="126372096"/>
      </c:barChart>
      <c:catAx>
        <c:axId val="126370944"/>
        <c:scaling>
          <c:orientation val="minMax"/>
        </c:scaling>
        <c:delete val="0"/>
        <c:axPos val="l"/>
        <c:majorTickMark val="out"/>
        <c:minorTickMark val="none"/>
        <c:tickLblPos val="nextTo"/>
        <c:txPr>
          <a:bodyPr/>
          <a:lstStyle/>
          <a:p>
            <a:pPr>
              <a:defRPr sz="1600" b="1">
                <a:latin typeface="Times New Roman" pitchFamily="18" charset="0"/>
                <a:cs typeface="Times New Roman" pitchFamily="18" charset="0"/>
              </a:defRPr>
            </a:pPr>
            <a:endParaRPr lang="en-US"/>
          </a:p>
        </c:txPr>
        <c:crossAx val="126372096"/>
        <c:crosses val="autoZero"/>
        <c:auto val="1"/>
        <c:lblAlgn val="ctr"/>
        <c:lblOffset val="100"/>
        <c:noMultiLvlLbl val="0"/>
      </c:catAx>
      <c:valAx>
        <c:axId val="126372096"/>
        <c:scaling>
          <c:orientation val="minMax"/>
        </c:scaling>
        <c:delete val="0"/>
        <c:axPos val="b"/>
        <c:numFmt formatCode="General" sourceLinked="1"/>
        <c:majorTickMark val="out"/>
        <c:minorTickMark val="none"/>
        <c:tickLblPos val="nextTo"/>
        <c:crossAx val="126370944"/>
        <c:crosses val="autoZero"/>
        <c:crossBetween val="between"/>
      </c:valAx>
    </c:plotArea>
    <c:plotVisOnly val="1"/>
    <c:dispBlanksAs val="gap"/>
    <c:showDLblsOverMax val="0"/>
  </c:chart>
  <c:spPr>
    <a:ln>
      <a:solidFill>
        <a:srgbClr val="FF0000"/>
      </a:solidFill>
    </a:ln>
  </c:spPr>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2000" dirty="0" smtClean="0"/>
              <a:t>Secondary </a:t>
            </a:r>
            <a:r>
              <a:rPr lang="en-US" sz="2000" dirty="0"/>
              <a:t>Education </a:t>
            </a:r>
            <a:r>
              <a:rPr lang="en-US" sz="2000" dirty="0" smtClean="0"/>
              <a:t>GER</a:t>
            </a:r>
            <a:r>
              <a:rPr lang="en-US" sz="2000" baseline="0" dirty="0" smtClean="0"/>
              <a:t> (9-12</a:t>
            </a:r>
            <a:r>
              <a:rPr lang="en-US" sz="2000" dirty="0" smtClean="0"/>
              <a:t>)</a:t>
            </a:r>
            <a:endParaRPr lang="en-US" sz="2000" dirty="0"/>
          </a:p>
        </c:rich>
      </c:tx>
      <c:layout>
        <c:manualLayout>
          <c:xMode val="edge"/>
          <c:yMode val="edge"/>
          <c:x val="9.7585926759155089E-2"/>
          <c:y val="2.1909233176838811E-2"/>
        </c:manualLayout>
      </c:layout>
      <c:overlay val="0"/>
    </c:title>
    <c:autoTitleDeleted val="0"/>
    <c:plotArea>
      <c:layout/>
      <c:barChart>
        <c:barDir val="bar"/>
        <c:grouping val="clustered"/>
        <c:varyColors val="0"/>
        <c:ser>
          <c:idx val="0"/>
          <c:order val="0"/>
          <c:tx>
            <c:strRef>
              <c:f>Sheet1!$B$1</c:f>
              <c:strCache>
                <c:ptCount val="1"/>
                <c:pt idx="0">
                  <c:v>Secondary Education Enrollment rate(%)</c:v>
                </c:pt>
              </c:strCache>
            </c:strRef>
          </c:tx>
          <c:invertIfNegative val="0"/>
          <c:dLbls>
            <c:txPr>
              <a:bodyPr/>
              <a:lstStyle/>
              <a:p>
                <a:pPr>
                  <a:defRPr b="1">
                    <a:solidFill>
                      <a:schemeClr val="bg1"/>
                    </a:solidFill>
                    <a:latin typeface="Times New Roman" pitchFamily="18" charset="0"/>
                    <a:cs typeface="Times New Roman" pitchFamily="18" charset="0"/>
                  </a:defRPr>
                </a:pPr>
                <a:endParaRPr lang="en-US"/>
              </a:p>
            </c:txPr>
            <c:dLblPos val="inEnd"/>
            <c:showLegendKey val="0"/>
            <c:showVal val="1"/>
            <c:showCatName val="0"/>
            <c:showSerName val="0"/>
            <c:showPercent val="0"/>
            <c:showBubbleSize val="0"/>
            <c:showLeaderLines val="0"/>
          </c:dLbls>
          <c:cat>
            <c:strRef>
              <c:f>Sheet1!$A$2:$A$8</c:f>
              <c:strCache>
                <c:ptCount val="7"/>
                <c:pt idx="0">
                  <c:v>Baseline 2007 E.C</c:v>
                </c:pt>
                <c:pt idx="1">
                  <c:v>2008 E.C</c:v>
                </c:pt>
                <c:pt idx="2">
                  <c:v>2009 E.C</c:v>
                </c:pt>
                <c:pt idx="3">
                  <c:v>2010 E.C</c:v>
                </c:pt>
                <c:pt idx="4">
                  <c:v>2011 E.C</c:v>
                </c:pt>
                <c:pt idx="5">
                  <c:v>2012 E.C</c:v>
                </c:pt>
                <c:pt idx="6">
                  <c:v>GTPII target 2012 E.C</c:v>
                </c:pt>
              </c:strCache>
            </c:strRef>
          </c:cat>
          <c:val>
            <c:numRef>
              <c:f>Sheet1!$B$2:$B$8</c:f>
              <c:numCache>
                <c:formatCode>0%</c:formatCode>
                <c:ptCount val="7"/>
                <c:pt idx="0">
                  <c:v>0.13</c:v>
                </c:pt>
                <c:pt idx="1">
                  <c:v>0.13</c:v>
                </c:pt>
                <c:pt idx="2">
                  <c:v>0.12</c:v>
                </c:pt>
                <c:pt idx="3">
                  <c:v>0.11</c:v>
                </c:pt>
                <c:pt idx="4">
                  <c:v>0.11</c:v>
                </c:pt>
                <c:pt idx="5">
                  <c:v>0.17</c:v>
                </c:pt>
                <c:pt idx="6">
                  <c:v>0.44</c:v>
                </c:pt>
              </c:numCache>
            </c:numRef>
          </c:val>
        </c:ser>
        <c:dLbls>
          <c:dLblPos val="inEnd"/>
          <c:showLegendKey val="0"/>
          <c:showVal val="1"/>
          <c:showCatName val="0"/>
          <c:showSerName val="0"/>
          <c:showPercent val="0"/>
          <c:showBubbleSize val="0"/>
        </c:dLbls>
        <c:gapWidth val="56"/>
        <c:axId val="133342336"/>
        <c:axId val="133355776"/>
      </c:barChart>
      <c:catAx>
        <c:axId val="133342336"/>
        <c:scaling>
          <c:orientation val="minMax"/>
        </c:scaling>
        <c:delete val="0"/>
        <c:axPos val="l"/>
        <c:majorTickMark val="out"/>
        <c:minorTickMark val="none"/>
        <c:tickLblPos val="nextTo"/>
        <c:txPr>
          <a:bodyPr/>
          <a:lstStyle/>
          <a:p>
            <a:pPr>
              <a:defRPr sz="1600" b="1">
                <a:latin typeface="Times New Roman" pitchFamily="18" charset="0"/>
                <a:cs typeface="Times New Roman" pitchFamily="18" charset="0"/>
              </a:defRPr>
            </a:pPr>
            <a:endParaRPr lang="en-US"/>
          </a:p>
        </c:txPr>
        <c:crossAx val="133355776"/>
        <c:crosses val="autoZero"/>
        <c:auto val="1"/>
        <c:lblAlgn val="ctr"/>
        <c:lblOffset val="100"/>
        <c:noMultiLvlLbl val="0"/>
      </c:catAx>
      <c:valAx>
        <c:axId val="133355776"/>
        <c:scaling>
          <c:orientation val="minMax"/>
        </c:scaling>
        <c:delete val="0"/>
        <c:axPos val="b"/>
        <c:numFmt formatCode="0%" sourceLinked="1"/>
        <c:majorTickMark val="out"/>
        <c:minorTickMark val="none"/>
        <c:tickLblPos val="nextTo"/>
        <c:crossAx val="133342336"/>
        <c:crosses val="autoZero"/>
        <c:crossBetween val="between"/>
      </c:valAx>
    </c:plotArea>
    <c:plotVisOnly val="1"/>
    <c:dispBlanksAs val="gap"/>
    <c:showDLblsOverMax val="0"/>
  </c:chart>
  <c:spPr>
    <a:ln>
      <a:solidFill>
        <a:srgbClr val="C00000"/>
      </a:solidFill>
    </a:ln>
  </c:spPr>
  <c:txPr>
    <a:bodyPr/>
    <a:lstStyle/>
    <a:p>
      <a:pPr>
        <a:defRPr sz="1800"/>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2000" dirty="0" smtClean="0"/>
              <a:t>GPI </a:t>
            </a:r>
            <a:r>
              <a:rPr lang="en-US" sz="2000" baseline="0" dirty="0" smtClean="0"/>
              <a:t>(1-8</a:t>
            </a:r>
            <a:r>
              <a:rPr lang="en-US" sz="2000" dirty="0" smtClean="0"/>
              <a:t>)</a:t>
            </a:r>
            <a:endParaRPr lang="en-US" sz="2000" dirty="0"/>
          </a:p>
        </c:rich>
      </c:tx>
      <c:layout>
        <c:manualLayout>
          <c:xMode val="edge"/>
          <c:yMode val="edge"/>
          <c:x val="9.7585926759155089E-2"/>
          <c:y val="2.1909233176838811E-2"/>
        </c:manualLayout>
      </c:layout>
      <c:overlay val="0"/>
    </c:title>
    <c:autoTitleDeleted val="0"/>
    <c:plotArea>
      <c:layout/>
      <c:barChart>
        <c:barDir val="bar"/>
        <c:grouping val="clustered"/>
        <c:varyColors val="0"/>
        <c:ser>
          <c:idx val="0"/>
          <c:order val="0"/>
          <c:tx>
            <c:strRef>
              <c:f>Sheet1!$B$1</c:f>
              <c:strCache>
                <c:ptCount val="1"/>
                <c:pt idx="0">
                  <c:v>Primary Education GPI(%)</c:v>
                </c:pt>
              </c:strCache>
            </c:strRef>
          </c:tx>
          <c:invertIfNegative val="0"/>
          <c:dLbls>
            <c:txPr>
              <a:bodyPr/>
              <a:lstStyle/>
              <a:p>
                <a:pPr>
                  <a:defRPr b="1">
                    <a:solidFill>
                      <a:schemeClr val="bg1"/>
                    </a:solidFill>
                    <a:latin typeface="Times New Roman" pitchFamily="18" charset="0"/>
                    <a:cs typeface="Times New Roman" pitchFamily="18" charset="0"/>
                  </a:defRPr>
                </a:pPr>
                <a:endParaRPr lang="en-US"/>
              </a:p>
            </c:txPr>
            <c:dLblPos val="inEnd"/>
            <c:showLegendKey val="0"/>
            <c:showVal val="1"/>
            <c:showCatName val="0"/>
            <c:showSerName val="0"/>
            <c:showPercent val="0"/>
            <c:showBubbleSize val="0"/>
            <c:showLeaderLines val="0"/>
          </c:dLbls>
          <c:cat>
            <c:strRef>
              <c:f>Sheet1!$A$2:$A$8</c:f>
              <c:strCache>
                <c:ptCount val="7"/>
                <c:pt idx="0">
                  <c:v>Baseline 2007 E.C</c:v>
                </c:pt>
                <c:pt idx="1">
                  <c:v>2008 E.C</c:v>
                </c:pt>
                <c:pt idx="2">
                  <c:v>2009 E.C</c:v>
                </c:pt>
                <c:pt idx="3">
                  <c:v>2010 E.C</c:v>
                </c:pt>
                <c:pt idx="4">
                  <c:v>2011 E.C</c:v>
                </c:pt>
                <c:pt idx="5">
                  <c:v>2012 E.C</c:v>
                </c:pt>
                <c:pt idx="6">
                  <c:v>GTPII target 2012 E.C</c:v>
                </c:pt>
              </c:strCache>
            </c:strRef>
          </c:cat>
          <c:val>
            <c:numRef>
              <c:f>Sheet1!$B$2:$B$8</c:f>
              <c:numCache>
                <c:formatCode>General</c:formatCode>
                <c:ptCount val="7"/>
                <c:pt idx="0">
                  <c:v>0.93</c:v>
                </c:pt>
                <c:pt idx="1">
                  <c:v>0.95</c:v>
                </c:pt>
                <c:pt idx="2">
                  <c:v>0.96</c:v>
                </c:pt>
                <c:pt idx="3">
                  <c:v>0.96</c:v>
                </c:pt>
                <c:pt idx="4">
                  <c:v>0.67</c:v>
                </c:pt>
                <c:pt idx="5">
                  <c:v>0.66</c:v>
                </c:pt>
                <c:pt idx="6">
                  <c:v>1</c:v>
                </c:pt>
              </c:numCache>
            </c:numRef>
          </c:val>
        </c:ser>
        <c:dLbls>
          <c:dLblPos val="inEnd"/>
          <c:showLegendKey val="0"/>
          <c:showVal val="1"/>
          <c:showCatName val="0"/>
          <c:showSerName val="0"/>
          <c:showPercent val="0"/>
          <c:showBubbleSize val="0"/>
        </c:dLbls>
        <c:gapWidth val="56"/>
        <c:axId val="127056128"/>
        <c:axId val="127145088"/>
      </c:barChart>
      <c:catAx>
        <c:axId val="127056128"/>
        <c:scaling>
          <c:orientation val="minMax"/>
        </c:scaling>
        <c:delete val="0"/>
        <c:axPos val="l"/>
        <c:majorTickMark val="out"/>
        <c:minorTickMark val="none"/>
        <c:tickLblPos val="nextTo"/>
        <c:txPr>
          <a:bodyPr/>
          <a:lstStyle/>
          <a:p>
            <a:pPr>
              <a:defRPr sz="1600" b="1">
                <a:latin typeface="Times New Roman" pitchFamily="18" charset="0"/>
                <a:cs typeface="Times New Roman" pitchFamily="18" charset="0"/>
              </a:defRPr>
            </a:pPr>
            <a:endParaRPr lang="en-US"/>
          </a:p>
        </c:txPr>
        <c:crossAx val="127145088"/>
        <c:crosses val="autoZero"/>
        <c:auto val="1"/>
        <c:lblAlgn val="ctr"/>
        <c:lblOffset val="100"/>
        <c:noMultiLvlLbl val="0"/>
      </c:catAx>
      <c:valAx>
        <c:axId val="127145088"/>
        <c:scaling>
          <c:orientation val="minMax"/>
        </c:scaling>
        <c:delete val="0"/>
        <c:axPos val="b"/>
        <c:numFmt formatCode="General" sourceLinked="1"/>
        <c:majorTickMark val="out"/>
        <c:minorTickMark val="none"/>
        <c:tickLblPos val="nextTo"/>
        <c:crossAx val="127056128"/>
        <c:crosses val="autoZero"/>
        <c:crossBetween val="between"/>
      </c:valAx>
    </c:plotArea>
    <c:plotVisOnly val="1"/>
    <c:dispBlanksAs val="gap"/>
    <c:showDLblsOverMax val="0"/>
  </c:chart>
  <c:spPr>
    <a:ln>
      <a:solidFill>
        <a:srgbClr val="FF0000"/>
      </a:solidFill>
    </a:ln>
  </c:spPr>
  <c:txPr>
    <a:bodyPr/>
    <a:lstStyle/>
    <a:p>
      <a:pPr>
        <a:defRPr sz="1800"/>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2000" dirty="0" smtClean="0"/>
              <a:t>GPI </a:t>
            </a:r>
            <a:r>
              <a:rPr lang="en-US" sz="2000" baseline="0" dirty="0" smtClean="0"/>
              <a:t>(9-12</a:t>
            </a:r>
            <a:r>
              <a:rPr lang="en-US" sz="2000" dirty="0" smtClean="0"/>
              <a:t>)</a:t>
            </a:r>
            <a:endParaRPr lang="en-US" sz="2000" dirty="0"/>
          </a:p>
        </c:rich>
      </c:tx>
      <c:layout>
        <c:manualLayout>
          <c:xMode val="edge"/>
          <c:yMode val="edge"/>
          <c:x val="9.7585926759155089E-2"/>
          <c:y val="2.1909233176838811E-2"/>
        </c:manualLayout>
      </c:layout>
      <c:overlay val="0"/>
    </c:title>
    <c:autoTitleDeleted val="0"/>
    <c:plotArea>
      <c:layout/>
      <c:barChart>
        <c:barDir val="bar"/>
        <c:grouping val="clustered"/>
        <c:varyColors val="0"/>
        <c:ser>
          <c:idx val="0"/>
          <c:order val="0"/>
          <c:tx>
            <c:strRef>
              <c:f>Sheet1!$B$1</c:f>
              <c:strCache>
                <c:ptCount val="1"/>
                <c:pt idx="0">
                  <c:v>GPI (9-12)</c:v>
                </c:pt>
              </c:strCache>
            </c:strRef>
          </c:tx>
          <c:invertIfNegative val="0"/>
          <c:dLbls>
            <c:txPr>
              <a:bodyPr/>
              <a:lstStyle/>
              <a:p>
                <a:pPr>
                  <a:defRPr b="1">
                    <a:solidFill>
                      <a:schemeClr val="bg1"/>
                    </a:solidFill>
                    <a:latin typeface="Times New Roman" pitchFamily="18" charset="0"/>
                    <a:cs typeface="Times New Roman" pitchFamily="18" charset="0"/>
                  </a:defRPr>
                </a:pPr>
                <a:endParaRPr lang="en-US"/>
              </a:p>
            </c:txPr>
            <c:dLblPos val="inEnd"/>
            <c:showLegendKey val="0"/>
            <c:showVal val="1"/>
            <c:showCatName val="0"/>
            <c:showSerName val="0"/>
            <c:showPercent val="0"/>
            <c:showBubbleSize val="0"/>
            <c:showLeaderLines val="0"/>
          </c:dLbls>
          <c:cat>
            <c:strRef>
              <c:f>Sheet1!$A$2:$A$8</c:f>
              <c:strCache>
                <c:ptCount val="7"/>
                <c:pt idx="0">
                  <c:v>Baseline 2007 E.C</c:v>
                </c:pt>
                <c:pt idx="1">
                  <c:v>2008 E.C</c:v>
                </c:pt>
                <c:pt idx="2">
                  <c:v>2009 E.C</c:v>
                </c:pt>
                <c:pt idx="3">
                  <c:v>2010 E.C</c:v>
                </c:pt>
                <c:pt idx="4">
                  <c:v>2011 E.C</c:v>
                </c:pt>
                <c:pt idx="5">
                  <c:v>2012 E.C</c:v>
                </c:pt>
                <c:pt idx="6">
                  <c:v>GTPII target 2012 E.C</c:v>
                </c:pt>
              </c:strCache>
            </c:strRef>
          </c:cat>
          <c:val>
            <c:numRef>
              <c:f>Sheet1!$B$2:$B$8</c:f>
              <c:numCache>
                <c:formatCode>0.00</c:formatCode>
                <c:ptCount val="7"/>
                <c:pt idx="0">
                  <c:v>0.5</c:v>
                </c:pt>
                <c:pt idx="1">
                  <c:v>0.6</c:v>
                </c:pt>
                <c:pt idx="2">
                  <c:v>0.6</c:v>
                </c:pt>
                <c:pt idx="3">
                  <c:v>0.7</c:v>
                </c:pt>
                <c:pt idx="4">
                  <c:v>0.7</c:v>
                </c:pt>
                <c:pt idx="5" formatCode="General">
                  <c:v>0.62</c:v>
                </c:pt>
                <c:pt idx="6" formatCode="General">
                  <c:v>1</c:v>
                </c:pt>
              </c:numCache>
            </c:numRef>
          </c:val>
        </c:ser>
        <c:dLbls>
          <c:dLblPos val="inEnd"/>
          <c:showLegendKey val="0"/>
          <c:showVal val="1"/>
          <c:showCatName val="0"/>
          <c:showSerName val="0"/>
          <c:showPercent val="0"/>
          <c:showBubbleSize val="0"/>
        </c:dLbls>
        <c:gapWidth val="56"/>
        <c:axId val="128865792"/>
        <c:axId val="128876928"/>
      </c:barChart>
      <c:catAx>
        <c:axId val="128865792"/>
        <c:scaling>
          <c:orientation val="minMax"/>
        </c:scaling>
        <c:delete val="0"/>
        <c:axPos val="l"/>
        <c:majorTickMark val="out"/>
        <c:minorTickMark val="none"/>
        <c:tickLblPos val="nextTo"/>
        <c:txPr>
          <a:bodyPr/>
          <a:lstStyle/>
          <a:p>
            <a:pPr>
              <a:defRPr sz="1600" b="1">
                <a:latin typeface="Times New Roman" pitchFamily="18" charset="0"/>
                <a:cs typeface="Times New Roman" pitchFamily="18" charset="0"/>
              </a:defRPr>
            </a:pPr>
            <a:endParaRPr lang="en-US"/>
          </a:p>
        </c:txPr>
        <c:crossAx val="128876928"/>
        <c:crosses val="autoZero"/>
        <c:auto val="1"/>
        <c:lblAlgn val="ctr"/>
        <c:lblOffset val="100"/>
        <c:noMultiLvlLbl val="0"/>
      </c:catAx>
      <c:valAx>
        <c:axId val="128876928"/>
        <c:scaling>
          <c:orientation val="minMax"/>
        </c:scaling>
        <c:delete val="0"/>
        <c:axPos val="b"/>
        <c:numFmt formatCode="0.00" sourceLinked="1"/>
        <c:majorTickMark val="out"/>
        <c:minorTickMark val="none"/>
        <c:tickLblPos val="nextTo"/>
        <c:crossAx val="128865792"/>
        <c:crosses val="autoZero"/>
        <c:crossBetween val="between"/>
      </c:valAx>
    </c:plotArea>
    <c:plotVisOnly val="1"/>
    <c:dispBlanksAs val="gap"/>
    <c:showDLblsOverMax val="0"/>
  </c:chart>
  <c:spPr>
    <a:ln>
      <a:solidFill>
        <a:srgbClr val="FF0000"/>
      </a:solidFill>
    </a:ln>
  </c:spPr>
  <c:txPr>
    <a:bodyPr/>
    <a:lstStyle/>
    <a:p>
      <a:pPr>
        <a:defRPr sz="1800"/>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2000" dirty="0" smtClean="0"/>
              <a:t>Enrollment rate</a:t>
            </a:r>
            <a:r>
              <a:rPr lang="en-US" sz="2000" baseline="0" dirty="0" smtClean="0"/>
              <a:t> </a:t>
            </a:r>
            <a:r>
              <a:rPr lang="en-US" sz="2000" dirty="0" smtClean="0"/>
              <a:t>of the children with SNE(1-8) </a:t>
            </a:r>
            <a:endParaRPr lang="en-US" sz="2000" dirty="0"/>
          </a:p>
        </c:rich>
      </c:tx>
      <c:layout>
        <c:manualLayout>
          <c:xMode val="edge"/>
          <c:yMode val="edge"/>
          <c:x val="0.1901785193517477"/>
          <c:y val="2.1909233176838811E-2"/>
        </c:manualLayout>
      </c:layout>
      <c:overlay val="0"/>
    </c:title>
    <c:autoTitleDeleted val="0"/>
    <c:plotArea>
      <c:layout/>
      <c:barChart>
        <c:barDir val="bar"/>
        <c:grouping val="clustered"/>
        <c:varyColors val="0"/>
        <c:ser>
          <c:idx val="0"/>
          <c:order val="0"/>
          <c:tx>
            <c:strRef>
              <c:f>Sheet1!$B$1</c:f>
              <c:strCache>
                <c:ptCount val="1"/>
                <c:pt idx="0">
                  <c:v>SNE enrollment(1-8)</c:v>
                </c:pt>
              </c:strCache>
            </c:strRef>
          </c:tx>
          <c:invertIfNegative val="0"/>
          <c:dLbls>
            <c:txPr>
              <a:bodyPr/>
              <a:lstStyle/>
              <a:p>
                <a:pPr>
                  <a:defRPr b="1">
                    <a:solidFill>
                      <a:schemeClr val="bg1"/>
                    </a:solidFill>
                    <a:latin typeface="Times New Roman" pitchFamily="18" charset="0"/>
                    <a:cs typeface="Times New Roman" pitchFamily="18" charset="0"/>
                  </a:defRPr>
                </a:pPr>
                <a:endParaRPr lang="en-US"/>
              </a:p>
            </c:txPr>
            <c:dLblPos val="inEnd"/>
            <c:showLegendKey val="0"/>
            <c:showVal val="1"/>
            <c:showCatName val="0"/>
            <c:showSerName val="0"/>
            <c:showPercent val="0"/>
            <c:showBubbleSize val="0"/>
            <c:showLeaderLines val="0"/>
          </c:dLbls>
          <c:cat>
            <c:strRef>
              <c:f>Sheet1!$A$2:$A$8</c:f>
              <c:strCache>
                <c:ptCount val="7"/>
                <c:pt idx="0">
                  <c:v>Baseline 2007 E.C</c:v>
                </c:pt>
                <c:pt idx="1">
                  <c:v>2008 E.C</c:v>
                </c:pt>
                <c:pt idx="2">
                  <c:v>2009 E.C</c:v>
                </c:pt>
                <c:pt idx="3">
                  <c:v>2010 E.C</c:v>
                </c:pt>
                <c:pt idx="4">
                  <c:v>2011 E.C</c:v>
                </c:pt>
                <c:pt idx="5">
                  <c:v>2012 E.C</c:v>
                </c:pt>
                <c:pt idx="6">
                  <c:v>GTPII target 2012 E.C</c:v>
                </c:pt>
              </c:strCache>
            </c:strRef>
          </c:cat>
          <c:val>
            <c:numRef>
              <c:f>Sheet1!$B$2:$B$8</c:f>
              <c:numCache>
                <c:formatCode>0%</c:formatCode>
                <c:ptCount val="7"/>
                <c:pt idx="0">
                  <c:v>0.04</c:v>
                </c:pt>
                <c:pt idx="1">
                  <c:v>0.06</c:v>
                </c:pt>
                <c:pt idx="2">
                  <c:v>0.08</c:v>
                </c:pt>
                <c:pt idx="3">
                  <c:v>0.08</c:v>
                </c:pt>
                <c:pt idx="4">
                  <c:v>0.08</c:v>
                </c:pt>
                <c:pt idx="5">
                  <c:v>0.09</c:v>
                </c:pt>
                <c:pt idx="6">
                  <c:v>0.75</c:v>
                </c:pt>
              </c:numCache>
            </c:numRef>
          </c:val>
        </c:ser>
        <c:dLbls>
          <c:dLblPos val="inEnd"/>
          <c:showLegendKey val="0"/>
          <c:showVal val="1"/>
          <c:showCatName val="0"/>
          <c:showSerName val="0"/>
          <c:showPercent val="0"/>
          <c:showBubbleSize val="0"/>
        </c:dLbls>
        <c:gapWidth val="56"/>
        <c:axId val="234351232"/>
        <c:axId val="234354176"/>
      </c:barChart>
      <c:catAx>
        <c:axId val="234351232"/>
        <c:scaling>
          <c:orientation val="minMax"/>
        </c:scaling>
        <c:delete val="0"/>
        <c:axPos val="l"/>
        <c:majorTickMark val="out"/>
        <c:minorTickMark val="none"/>
        <c:tickLblPos val="nextTo"/>
        <c:txPr>
          <a:bodyPr/>
          <a:lstStyle/>
          <a:p>
            <a:pPr>
              <a:defRPr sz="1600" b="1">
                <a:latin typeface="Times New Roman" pitchFamily="18" charset="0"/>
                <a:cs typeface="Times New Roman" pitchFamily="18" charset="0"/>
              </a:defRPr>
            </a:pPr>
            <a:endParaRPr lang="en-US"/>
          </a:p>
        </c:txPr>
        <c:crossAx val="234354176"/>
        <c:crosses val="autoZero"/>
        <c:auto val="1"/>
        <c:lblAlgn val="ctr"/>
        <c:lblOffset val="100"/>
        <c:noMultiLvlLbl val="0"/>
      </c:catAx>
      <c:valAx>
        <c:axId val="234354176"/>
        <c:scaling>
          <c:orientation val="minMax"/>
        </c:scaling>
        <c:delete val="0"/>
        <c:axPos val="b"/>
        <c:numFmt formatCode="0%" sourceLinked="1"/>
        <c:majorTickMark val="out"/>
        <c:minorTickMark val="none"/>
        <c:tickLblPos val="nextTo"/>
        <c:crossAx val="234351232"/>
        <c:crosses val="autoZero"/>
        <c:crossBetween val="between"/>
      </c:valAx>
    </c:plotArea>
    <c:plotVisOnly val="1"/>
    <c:dispBlanksAs val="gap"/>
    <c:showDLblsOverMax val="0"/>
  </c:chart>
  <c:spPr>
    <a:ln>
      <a:solidFill>
        <a:srgbClr val="FF0000"/>
      </a:solidFill>
    </a:ln>
  </c:spPr>
  <c:txPr>
    <a:bodyPr/>
    <a:lstStyle/>
    <a:p>
      <a:pPr>
        <a:defRPr sz="1800"/>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Pre-primary</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numRef>
              <c:f>Sheet1!$A$2:$A$6</c:f>
              <c:numCache>
                <c:formatCode>General</c:formatCode>
                <c:ptCount val="5"/>
                <c:pt idx="0">
                  <c:v>2008</c:v>
                </c:pt>
                <c:pt idx="1">
                  <c:v>2009</c:v>
                </c:pt>
                <c:pt idx="2">
                  <c:v>2010</c:v>
                </c:pt>
                <c:pt idx="3">
                  <c:v>2011</c:v>
                </c:pt>
                <c:pt idx="4">
                  <c:v>2012</c:v>
                </c:pt>
              </c:numCache>
            </c:numRef>
          </c:cat>
          <c:val>
            <c:numRef>
              <c:f>Sheet1!$B$2:$B$6</c:f>
              <c:numCache>
                <c:formatCode>General</c:formatCode>
                <c:ptCount val="5"/>
                <c:pt idx="3">
                  <c:v>515</c:v>
                </c:pt>
                <c:pt idx="4">
                  <c:v>625</c:v>
                </c:pt>
              </c:numCache>
            </c:numRef>
          </c:val>
        </c:ser>
        <c:ser>
          <c:idx val="1"/>
          <c:order val="1"/>
          <c:tx>
            <c:strRef>
              <c:f>Sheet1!$C$1</c:f>
              <c:strCache>
                <c:ptCount val="1"/>
                <c:pt idx="0">
                  <c:v>ABE facilitators</c:v>
                </c:pt>
              </c:strCache>
            </c:strRef>
          </c:tx>
          <c:spPr>
            <a:solidFill>
              <a:srgbClr val="FFC000"/>
            </a:solidFill>
          </c:spPr>
          <c:invertIfNegative val="0"/>
          <c:dLbls>
            <c:txPr>
              <a:bodyPr/>
              <a:lstStyle/>
              <a:p>
                <a:pPr>
                  <a:defRPr b="1"/>
                </a:pPr>
                <a:endParaRPr lang="en-US"/>
              </a:p>
            </c:txPr>
            <c:showLegendKey val="0"/>
            <c:showVal val="1"/>
            <c:showCatName val="0"/>
            <c:showSerName val="0"/>
            <c:showPercent val="0"/>
            <c:showBubbleSize val="0"/>
            <c:showLeaderLines val="0"/>
          </c:dLbls>
          <c:cat>
            <c:numRef>
              <c:f>Sheet1!$A$2:$A$6</c:f>
              <c:numCache>
                <c:formatCode>General</c:formatCode>
                <c:ptCount val="5"/>
                <c:pt idx="0">
                  <c:v>2008</c:v>
                </c:pt>
                <c:pt idx="1">
                  <c:v>2009</c:v>
                </c:pt>
                <c:pt idx="2">
                  <c:v>2010</c:v>
                </c:pt>
                <c:pt idx="3">
                  <c:v>2011</c:v>
                </c:pt>
                <c:pt idx="4">
                  <c:v>2012</c:v>
                </c:pt>
              </c:numCache>
            </c:numRef>
          </c:cat>
          <c:val>
            <c:numRef>
              <c:f>Sheet1!$C$2:$C$6</c:f>
              <c:numCache>
                <c:formatCode>_(* #,##0_);_(* \(#,##0\);_(* "-"??_);_(@_)</c:formatCode>
                <c:ptCount val="5"/>
                <c:pt idx="0">
                  <c:v>5608</c:v>
                </c:pt>
                <c:pt idx="1">
                  <c:v>4940</c:v>
                </c:pt>
                <c:pt idx="2">
                  <c:v>2675</c:v>
                </c:pt>
                <c:pt idx="3">
                  <c:v>4530</c:v>
                </c:pt>
                <c:pt idx="4">
                  <c:v>2981</c:v>
                </c:pt>
              </c:numCache>
            </c:numRef>
          </c:val>
        </c:ser>
        <c:ser>
          <c:idx val="2"/>
          <c:order val="2"/>
          <c:tx>
            <c:strRef>
              <c:f>Sheet1!$D$1</c:f>
              <c:strCache>
                <c:ptCount val="1"/>
                <c:pt idx="0">
                  <c:v>Primary teachers</c:v>
                </c:pt>
              </c:strCache>
            </c:strRef>
          </c:tx>
          <c:spPr>
            <a:solidFill>
              <a:schemeClr val="tx1">
                <a:lumMod val="65000"/>
                <a:lumOff val="35000"/>
              </a:schemeClr>
            </a:solidFill>
          </c:spPr>
          <c:invertIfNegative val="0"/>
          <c:dLbls>
            <c:txPr>
              <a:bodyPr/>
              <a:lstStyle/>
              <a:p>
                <a:pPr>
                  <a:defRPr b="1"/>
                </a:pPr>
                <a:endParaRPr lang="en-US"/>
              </a:p>
            </c:txPr>
            <c:showLegendKey val="0"/>
            <c:showVal val="1"/>
            <c:showCatName val="0"/>
            <c:showSerName val="0"/>
            <c:showPercent val="0"/>
            <c:showBubbleSize val="0"/>
            <c:showLeaderLines val="0"/>
          </c:dLbls>
          <c:cat>
            <c:numRef>
              <c:f>Sheet1!$A$2:$A$6</c:f>
              <c:numCache>
                <c:formatCode>General</c:formatCode>
                <c:ptCount val="5"/>
                <c:pt idx="0">
                  <c:v>2008</c:v>
                </c:pt>
                <c:pt idx="1">
                  <c:v>2009</c:v>
                </c:pt>
                <c:pt idx="2">
                  <c:v>2010</c:v>
                </c:pt>
                <c:pt idx="3">
                  <c:v>2011</c:v>
                </c:pt>
                <c:pt idx="4">
                  <c:v>2012</c:v>
                </c:pt>
              </c:numCache>
            </c:numRef>
          </c:cat>
          <c:val>
            <c:numRef>
              <c:f>Sheet1!$D$2:$D$6</c:f>
              <c:numCache>
                <c:formatCode>_(* #,##0_);_(* \(#,##0\);_(* "-"??_);_(@_)</c:formatCode>
                <c:ptCount val="5"/>
                <c:pt idx="0">
                  <c:v>12677</c:v>
                </c:pt>
                <c:pt idx="1">
                  <c:v>13774</c:v>
                </c:pt>
                <c:pt idx="2">
                  <c:v>11611</c:v>
                </c:pt>
                <c:pt idx="3">
                  <c:v>12124</c:v>
                </c:pt>
                <c:pt idx="4">
                  <c:v>12825</c:v>
                </c:pt>
              </c:numCache>
            </c:numRef>
          </c:val>
        </c:ser>
        <c:ser>
          <c:idx val="3"/>
          <c:order val="3"/>
          <c:tx>
            <c:strRef>
              <c:f>Sheet1!$E$1</c:f>
              <c:strCache>
                <c:ptCount val="1"/>
                <c:pt idx="0">
                  <c:v>Secondary teachers</c:v>
                </c:pt>
              </c:strCache>
            </c:strRef>
          </c:tx>
          <c:spPr>
            <a:solidFill>
              <a:srgbClr val="C00000"/>
            </a:solidFill>
          </c:spPr>
          <c:invertIfNegative val="0"/>
          <c:dLbls>
            <c:txPr>
              <a:bodyPr/>
              <a:lstStyle/>
              <a:p>
                <a:pPr>
                  <a:defRPr b="1"/>
                </a:pPr>
                <a:endParaRPr lang="en-US"/>
              </a:p>
            </c:txPr>
            <c:showLegendKey val="0"/>
            <c:showVal val="1"/>
            <c:showCatName val="0"/>
            <c:showSerName val="0"/>
            <c:showPercent val="0"/>
            <c:showBubbleSize val="0"/>
            <c:showLeaderLines val="0"/>
          </c:dLbls>
          <c:cat>
            <c:numRef>
              <c:f>Sheet1!$A$2:$A$6</c:f>
              <c:numCache>
                <c:formatCode>General</c:formatCode>
                <c:ptCount val="5"/>
                <c:pt idx="0">
                  <c:v>2008</c:v>
                </c:pt>
                <c:pt idx="1">
                  <c:v>2009</c:v>
                </c:pt>
                <c:pt idx="2">
                  <c:v>2010</c:v>
                </c:pt>
                <c:pt idx="3">
                  <c:v>2011</c:v>
                </c:pt>
                <c:pt idx="4">
                  <c:v>2012</c:v>
                </c:pt>
              </c:numCache>
            </c:numRef>
          </c:cat>
          <c:val>
            <c:numRef>
              <c:f>Sheet1!$E$2:$E$6</c:f>
              <c:numCache>
                <c:formatCode>_(* #,##0_);_(* \(#,##0\);_(* "-"??_);_(@_)</c:formatCode>
                <c:ptCount val="5"/>
                <c:pt idx="0">
                  <c:v>2351</c:v>
                </c:pt>
                <c:pt idx="1">
                  <c:v>3063</c:v>
                </c:pt>
                <c:pt idx="2">
                  <c:v>3124</c:v>
                </c:pt>
                <c:pt idx="3">
                  <c:v>2661</c:v>
                </c:pt>
                <c:pt idx="4">
                  <c:v>3408</c:v>
                </c:pt>
              </c:numCache>
            </c:numRef>
          </c:val>
        </c:ser>
        <c:ser>
          <c:idx val="4"/>
          <c:order val="4"/>
          <c:tx>
            <c:strRef>
              <c:f>Sheet1!$F$1</c:f>
              <c:strCache>
                <c:ptCount val="1"/>
                <c:pt idx="0">
                  <c:v>Total</c:v>
                </c:pt>
              </c:strCache>
            </c:strRef>
          </c:tx>
          <c:invertIfNegative val="0"/>
          <c:dLbls>
            <c:txPr>
              <a:bodyPr/>
              <a:lstStyle/>
              <a:p>
                <a:pPr>
                  <a:defRPr b="1"/>
                </a:pPr>
                <a:endParaRPr lang="en-US"/>
              </a:p>
            </c:txPr>
            <c:showLegendKey val="0"/>
            <c:showVal val="1"/>
            <c:showCatName val="0"/>
            <c:showSerName val="0"/>
            <c:showPercent val="0"/>
            <c:showBubbleSize val="0"/>
            <c:showLeaderLines val="0"/>
          </c:dLbls>
          <c:cat>
            <c:numRef>
              <c:f>Sheet1!$A$2:$A$6</c:f>
              <c:numCache>
                <c:formatCode>General</c:formatCode>
                <c:ptCount val="5"/>
                <c:pt idx="0">
                  <c:v>2008</c:v>
                </c:pt>
                <c:pt idx="1">
                  <c:v>2009</c:v>
                </c:pt>
                <c:pt idx="2">
                  <c:v>2010</c:v>
                </c:pt>
                <c:pt idx="3">
                  <c:v>2011</c:v>
                </c:pt>
                <c:pt idx="4">
                  <c:v>2012</c:v>
                </c:pt>
              </c:numCache>
            </c:numRef>
          </c:cat>
          <c:val>
            <c:numRef>
              <c:f>Sheet1!$F$2:$F$6</c:f>
              <c:numCache>
                <c:formatCode>_(* #,##0_);_(* \(#,##0\);_(* "-"??_);_(@_)</c:formatCode>
                <c:ptCount val="5"/>
                <c:pt idx="0">
                  <c:v>20636</c:v>
                </c:pt>
                <c:pt idx="1">
                  <c:v>21777</c:v>
                </c:pt>
                <c:pt idx="2">
                  <c:v>17410</c:v>
                </c:pt>
                <c:pt idx="3">
                  <c:v>19830</c:v>
                </c:pt>
                <c:pt idx="4">
                  <c:v>19913</c:v>
                </c:pt>
              </c:numCache>
            </c:numRef>
          </c:val>
        </c:ser>
        <c:dLbls>
          <c:showLegendKey val="0"/>
          <c:showVal val="1"/>
          <c:showCatName val="0"/>
          <c:showSerName val="0"/>
          <c:showPercent val="0"/>
          <c:showBubbleSize val="0"/>
        </c:dLbls>
        <c:gapWidth val="75"/>
        <c:shape val="cylinder"/>
        <c:axId val="247026048"/>
        <c:axId val="247027584"/>
        <c:axId val="0"/>
      </c:bar3DChart>
      <c:catAx>
        <c:axId val="247026048"/>
        <c:scaling>
          <c:orientation val="minMax"/>
        </c:scaling>
        <c:delete val="0"/>
        <c:axPos val="b"/>
        <c:numFmt formatCode="General" sourceLinked="1"/>
        <c:majorTickMark val="none"/>
        <c:minorTickMark val="none"/>
        <c:tickLblPos val="nextTo"/>
        <c:crossAx val="247027584"/>
        <c:crosses val="autoZero"/>
        <c:auto val="1"/>
        <c:lblAlgn val="ctr"/>
        <c:lblOffset val="100"/>
        <c:noMultiLvlLbl val="0"/>
      </c:catAx>
      <c:valAx>
        <c:axId val="247027584"/>
        <c:scaling>
          <c:orientation val="minMax"/>
        </c:scaling>
        <c:delete val="0"/>
        <c:axPos val="l"/>
        <c:numFmt formatCode="General" sourceLinked="1"/>
        <c:majorTickMark val="none"/>
        <c:minorTickMark val="none"/>
        <c:tickLblPos val="nextTo"/>
        <c:crossAx val="247026048"/>
        <c:crosses val="autoZero"/>
        <c:crossBetween val="between"/>
      </c:valAx>
    </c:plotArea>
    <c:legend>
      <c:legendPos val="b"/>
      <c:layout/>
      <c:overlay val="0"/>
    </c:legend>
    <c:plotVisOnly val="1"/>
    <c:dispBlanksAs val="gap"/>
    <c:showDLblsOverMax val="0"/>
  </c:chart>
  <c:spPr>
    <a:ln>
      <a:solidFill>
        <a:srgbClr val="FF0000"/>
      </a:solidFill>
    </a:ln>
  </c:spPr>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pieChart>
        <c:varyColors val="1"/>
        <c:ser>
          <c:idx val="0"/>
          <c:order val="0"/>
          <c:tx>
            <c:strRef>
              <c:f>Sheet1!$B$1</c:f>
              <c:strCache>
                <c:ptCount val="1"/>
                <c:pt idx="0">
                  <c:v>Educational professionals tool Licensing Exam</c:v>
                </c:pt>
              </c:strCache>
            </c:strRef>
          </c:tx>
          <c:dPt>
            <c:idx val="1"/>
            <c:bubble3D val="0"/>
            <c:spPr>
              <a:solidFill>
                <a:srgbClr val="FFC000"/>
              </a:solidFill>
            </c:spPr>
          </c:dPt>
          <c:dPt>
            <c:idx val="2"/>
            <c:bubble3D val="0"/>
            <c:spPr>
              <a:solidFill>
                <a:srgbClr val="FF0000"/>
              </a:solidFill>
            </c:spPr>
          </c:dPt>
          <c:dLbls>
            <c:dLbl>
              <c:idx val="0"/>
              <c:layout/>
              <c:tx>
                <c:rich>
                  <a:bodyPr/>
                  <a:lstStyle/>
                  <a:p>
                    <a:r>
                      <a:rPr lang="en-US" dirty="0"/>
                      <a:t>Male </a:t>
                    </a:r>
                    <a:r>
                      <a:rPr lang="en-US" dirty="0" smtClean="0"/>
                      <a:t> 2,425</a:t>
                    </a:r>
                    <a:endParaRPr lang="en-US" dirty="0"/>
                  </a:p>
                </c:rich>
              </c:tx>
              <c:showLegendKey val="0"/>
              <c:showVal val="1"/>
              <c:showCatName val="1"/>
              <c:showSerName val="0"/>
              <c:showPercent val="0"/>
              <c:showBubbleSize val="0"/>
            </c:dLbl>
            <c:dLbl>
              <c:idx val="1"/>
              <c:layout/>
              <c:tx>
                <c:rich>
                  <a:bodyPr/>
                  <a:lstStyle/>
                  <a:p>
                    <a:r>
                      <a:rPr lang="en-US" smtClean="0"/>
                      <a:t>Female </a:t>
                    </a:r>
                    <a:r>
                      <a:rPr lang="en-US"/>
                      <a:t>741</a:t>
                    </a:r>
                  </a:p>
                </c:rich>
              </c:tx>
              <c:showLegendKey val="0"/>
              <c:showVal val="1"/>
              <c:showCatName val="1"/>
              <c:showSerName val="0"/>
              <c:showPercent val="0"/>
              <c:showBubbleSize val="0"/>
            </c:dLbl>
            <c:dLbl>
              <c:idx val="2"/>
              <c:layout/>
              <c:tx>
                <c:rich>
                  <a:bodyPr/>
                  <a:lstStyle/>
                  <a:p>
                    <a:r>
                      <a:rPr lang="en-US" smtClean="0"/>
                      <a:t>Total 3,166</a:t>
                    </a:r>
                    <a:endParaRPr lang="en-US"/>
                  </a:p>
                </c:rich>
              </c:tx>
              <c:showLegendKey val="0"/>
              <c:showVal val="1"/>
              <c:showCatName val="1"/>
              <c:showSerName val="0"/>
              <c:showPercent val="0"/>
              <c:showBubbleSize val="0"/>
            </c:dLbl>
            <c:showLegendKey val="0"/>
            <c:showVal val="1"/>
            <c:showCatName val="1"/>
            <c:showSerName val="0"/>
            <c:showPercent val="0"/>
            <c:showBubbleSize val="0"/>
            <c:showLeaderLines val="1"/>
          </c:dLbls>
          <c:cat>
            <c:strRef>
              <c:f>Sheet1!$A$2:$A$4</c:f>
              <c:strCache>
                <c:ptCount val="3"/>
                <c:pt idx="0">
                  <c:v>Male </c:v>
                </c:pt>
                <c:pt idx="1">
                  <c:v>Female</c:v>
                </c:pt>
                <c:pt idx="2">
                  <c:v>Total</c:v>
                </c:pt>
              </c:strCache>
            </c:strRef>
          </c:cat>
          <c:val>
            <c:numRef>
              <c:f>Sheet1!$B$2:$B$4</c:f>
              <c:numCache>
                <c:formatCode>General</c:formatCode>
                <c:ptCount val="3"/>
                <c:pt idx="0">
                  <c:v>2425</c:v>
                </c:pt>
                <c:pt idx="1">
                  <c:v>741</c:v>
                </c:pt>
                <c:pt idx="2">
                  <c:v>3166</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12690494872197247"/>
          <c:y val="0"/>
          <c:w val="0.73212210724538695"/>
          <c:h val="0.98191848660426895"/>
        </c:manualLayout>
      </c:layout>
      <c:doughnutChart>
        <c:varyColors val="1"/>
        <c:ser>
          <c:idx val="0"/>
          <c:order val="0"/>
          <c:tx>
            <c:strRef>
              <c:f>Sheet1!$B$1</c:f>
              <c:strCache>
                <c:ptCount val="1"/>
                <c:pt idx="0">
                  <c:v>Books reprinted by  REB in the period 2008 – 2011EC</c:v>
                </c:pt>
              </c:strCache>
            </c:strRef>
          </c:tx>
          <c:dLbls>
            <c:showLegendKey val="0"/>
            <c:showVal val="1"/>
            <c:showCatName val="1"/>
            <c:showSerName val="0"/>
            <c:showPercent val="0"/>
            <c:showBubbleSize val="0"/>
            <c:showLeaderLines val="1"/>
          </c:dLbls>
          <c:cat>
            <c:strRef>
              <c:f>Sheet1!$A$2:$A$4</c:f>
              <c:strCache>
                <c:ptCount val="3"/>
                <c:pt idx="0">
                  <c:v>Primary school textbook </c:v>
                </c:pt>
                <c:pt idx="1">
                  <c:v>Secondary school text books </c:v>
                </c:pt>
                <c:pt idx="2">
                  <c:v>Total textbook</c:v>
                </c:pt>
              </c:strCache>
            </c:strRef>
          </c:cat>
          <c:val>
            <c:numRef>
              <c:f>Sheet1!$B$2:$B$4</c:f>
              <c:numCache>
                <c:formatCode>_(* #,##0_);_(* \(#,##0\);_(* "-"??_);_(@_)</c:formatCode>
                <c:ptCount val="3"/>
                <c:pt idx="0">
                  <c:v>4666645</c:v>
                </c:pt>
                <c:pt idx="1">
                  <c:v>1526697</c:v>
                </c:pt>
                <c:pt idx="2">
                  <c:v>6193342</c:v>
                </c:pt>
              </c:numCache>
            </c:numRef>
          </c:val>
        </c:ser>
        <c:dLbls>
          <c:showLegendKey val="0"/>
          <c:showVal val="1"/>
          <c:showCatName val="1"/>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B6E357-05BA-486D-8282-BBC8776072AB}" type="doc">
      <dgm:prSet loTypeId="urn:microsoft.com/office/officeart/2005/8/layout/target3" loCatId="relationship" qsTypeId="urn:microsoft.com/office/officeart/2005/8/quickstyle/3d9" qsCatId="3D" csTypeId="urn:microsoft.com/office/officeart/2005/8/colors/accent1_2" csCatId="accent1" phldr="1"/>
      <dgm:spPr/>
      <dgm:t>
        <a:bodyPr/>
        <a:lstStyle/>
        <a:p>
          <a:endParaRPr lang="en-US"/>
        </a:p>
      </dgm:t>
    </dgm:pt>
    <dgm:pt modelId="{AE7514B1-7EE1-45EA-876E-EBC481C1743E}">
      <dgm:prSet custT="1"/>
      <dgm:spPr/>
      <dgm:t>
        <a:bodyPr/>
        <a:lstStyle/>
        <a:p>
          <a:pPr rtl="0"/>
          <a:r>
            <a:rPr lang="en-US" sz="6500" dirty="0" smtClean="0"/>
            <a:t>1. </a:t>
          </a:r>
          <a:r>
            <a:rPr lang="en-US" sz="5600" dirty="0" smtClean="0"/>
            <a:t>Access and Equity</a:t>
          </a:r>
          <a:endParaRPr lang="en-US" sz="5600" dirty="0"/>
        </a:p>
      </dgm:t>
    </dgm:pt>
    <dgm:pt modelId="{94604079-9496-4810-A15D-DDBC99EFF26A}" type="parTrans" cxnId="{5BCF8D12-C182-4FCD-9C02-29317AFAF021}">
      <dgm:prSet/>
      <dgm:spPr/>
      <dgm:t>
        <a:bodyPr/>
        <a:lstStyle/>
        <a:p>
          <a:endParaRPr lang="en-US"/>
        </a:p>
      </dgm:t>
    </dgm:pt>
    <dgm:pt modelId="{21708723-EFC7-44D2-B89B-2810089FF70A}" type="sibTrans" cxnId="{5BCF8D12-C182-4FCD-9C02-29317AFAF021}">
      <dgm:prSet/>
      <dgm:spPr/>
      <dgm:t>
        <a:bodyPr/>
        <a:lstStyle/>
        <a:p>
          <a:endParaRPr lang="en-US"/>
        </a:p>
      </dgm:t>
    </dgm:pt>
    <dgm:pt modelId="{A2C2A9A2-76E8-4323-AAA6-2FB6C6E9FA59}" type="pres">
      <dgm:prSet presAssocID="{2FB6E357-05BA-486D-8282-BBC8776072AB}" presName="Name0" presStyleCnt="0">
        <dgm:presLayoutVars>
          <dgm:chMax val="7"/>
          <dgm:dir/>
          <dgm:animLvl val="lvl"/>
          <dgm:resizeHandles val="exact"/>
        </dgm:presLayoutVars>
      </dgm:prSet>
      <dgm:spPr/>
      <dgm:t>
        <a:bodyPr/>
        <a:lstStyle/>
        <a:p>
          <a:endParaRPr lang="en-US"/>
        </a:p>
      </dgm:t>
    </dgm:pt>
    <dgm:pt modelId="{A0BEFE4E-82A1-479E-8AC9-9256A69D6B7E}" type="pres">
      <dgm:prSet presAssocID="{AE7514B1-7EE1-45EA-876E-EBC481C1743E}" presName="circle1" presStyleLbl="node1" presStyleIdx="0" presStyleCnt="1"/>
      <dgm:spPr/>
    </dgm:pt>
    <dgm:pt modelId="{AA5199A2-F9A9-4182-8FF5-0C912F73314E}" type="pres">
      <dgm:prSet presAssocID="{AE7514B1-7EE1-45EA-876E-EBC481C1743E}" presName="space" presStyleCnt="0"/>
      <dgm:spPr/>
    </dgm:pt>
    <dgm:pt modelId="{F2A18615-1026-442A-81FF-32884DE2B1D4}" type="pres">
      <dgm:prSet presAssocID="{AE7514B1-7EE1-45EA-876E-EBC481C1743E}" presName="rect1" presStyleLbl="alignAcc1" presStyleIdx="0" presStyleCnt="1"/>
      <dgm:spPr/>
      <dgm:t>
        <a:bodyPr/>
        <a:lstStyle/>
        <a:p>
          <a:endParaRPr lang="en-US"/>
        </a:p>
      </dgm:t>
    </dgm:pt>
    <dgm:pt modelId="{A9C1C075-BF31-43B5-AAF6-885573539EC5}" type="pres">
      <dgm:prSet presAssocID="{AE7514B1-7EE1-45EA-876E-EBC481C1743E}" presName="rect1ParTxNoCh" presStyleLbl="alignAcc1" presStyleIdx="0" presStyleCnt="1">
        <dgm:presLayoutVars>
          <dgm:chMax val="1"/>
          <dgm:bulletEnabled val="1"/>
        </dgm:presLayoutVars>
      </dgm:prSet>
      <dgm:spPr/>
      <dgm:t>
        <a:bodyPr/>
        <a:lstStyle/>
        <a:p>
          <a:endParaRPr lang="en-US"/>
        </a:p>
      </dgm:t>
    </dgm:pt>
  </dgm:ptLst>
  <dgm:cxnLst>
    <dgm:cxn modelId="{68A28943-663A-4A83-80DA-A291C0CF5EB2}" type="presOf" srcId="{2FB6E357-05BA-486D-8282-BBC8776072AB}" destId="{A2C2A9A2-76E8-4323-AAA6-2FB6C6E9FA59}" srcOrd="0" destOrd="0" presId="urn:microsoft.com/office/officeart/2005/8/layout/target3"/>
    <dgm:cxn modelId="{5BCF8D12-C182-4FCD-9C02-29317AFAF021}" srcId="{2FB6E357-05BA-486D-8282-BBC8776072AB}" destId="{AE7514B1-7EE1-45EA-876E-EBC481C1743E}" srcOrd="0" destOrd="0" parTransId="{94604079-9496-4810-A15D-DDBC99EFF26A}" sibTransId="{21708723-EFC7-44D2-B89B-2810089FF70A}"/>
    <dgm:cxn modelId="{54322593-705C-4D04-85B6-AA349DD3B031}" type="presOf" srcId="{AE7514B1-7EE1-45EA-876E-EBC481C1743E}" destId="{A9C1C075-BF31-43B5-AAF6-885573539EC5}" srcOrd="1" destOrd="0" presId="urn:microsoft.com/office/officeart/2005/8/layout/target3"/>
    <dgm:cxn modelId="{9FE79BBA-2232-439C-9986-ADA7DF1B01B6}" type="presOf" srcId="{AE7514B1-7EE1-45EA-876E-EBC481C1743E}" destId="{F2A18615-1026-442A-81FF-32884DE2B1D4}" srcOrd="0" destOrd="0" presId="urn:microsoft.com/office/officeart/2005/8/layout/target3"/>
    <dgm:cxn modelId="{32EA4F1E-F11F-421A-B858-3F4418BD44B7}" type="presParOf" srcId="{A2C2A9A2-76E8-4323-AAA6-2FB6C6E9FA59}" destId="{A0BEFE4E-82A1-479E-8AC9-9256A69D6B7E}" srcOrd="0" destOrd="0" presId="urn:microsoft.com/office/officeart/2005/8/layout/target3"/>
    <dgm:cxn modelId="{7D4205E3-36DF-4389-B8D6-C6B3D8D073AF}" type="presParOf" srcId="{A2C2A9A2-76E8-4323-AAA6-2FB6C6E9FA59}" destId="{AA5199A2-F9A9-4182-8FF5-0C912F73314E}" srcOrd="1" destOrd="0" presId="urn:microsoft.com/office/officeart/2005/8/layout/target3"/>
    <dgm:cxn modelId="{87E0C917-CA56-493A-B194-3E4528BE57D4}" type="presParOf" srcId="{A2C2A9A2-76E8-4323-AAA6-2FB6C6E9FA59}" destId="{F2A18615-1026-442A-81FF-32884DE2B1D4}" srcOrd="2" destOrd="0" presId="urn:microsoft.com/office/officeart/2005/8/layout/target3"/>
    <dgm:cxn modelId="{17A545CB-39BD-41DE-9977-F04BCEC6DA12}" type="presParOf" srcId="{A2C2A9A2-76E8-4323-AAA6-2FB6C6E9FA59}" destId="{A9C1C075-BF31-43B5-AAF6-885573539EC5}"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B6E357-05BA-486D-8282-BBC8776072AB}" type="doc">
      <dgm:prSet loTypeId="urn:microsoft.com/office/officeart/2005/8/layout/target3" loCatId="relationship" qsTypeId="urn:microsoft.com/office/officeart/2005/8/quickstyle/3d9" qsCatId="3D" csTypeId="urn:microsoft.com/office/officeart/2005/8/colors/accent1_2" csCatId="accent1" phldr="1"/>
      <dgm:spPr/>
      <dgm:t>
        <a:bodyPr/>
        <a:lstStyle/>
        <a:p>
          <a:endParaRPr lang="en-US"/>
        </a:p>
      </dgm:t>
    </dgm:pt>
    <dgm:pt modelId="{AE7514B1-7EE1-45EA-876E-EBC481C1743E}">
      <dgm:prSet custT="1"/>
      <dgm:spPr/>
      <dgm:t>
        <a:bodyPr/>
        <a:lstStyle/>
        <a:p>
          <a:pPr rtl="0"/>
          <a:r>
            <a:rPr lang="en-US" sz="6500" dirty="0" smtClean="0"/>
            <a:t>2. Quality</a:t>
          </a:r>
          <a:r>
            <a:rPr lang="en-US" sz="5600" dirty="0" smtClean="0"/>
            <a:t> and Efficiency</a:t>
          </a:r>
          <a:endParaRPr lang="en-US" sz="5600" dirty="0"/>
        </a:p>
      </dgm:t>
    </dgm:pt>
    <dgm:pt modelId="{94604079-9496-4810-A15D-DDBC99EFF26A}" type="parTrans" cxnId="{5BCF8D12-C182-4FCD-9C02-29317AFAF021}">
      <dgm:prSet/>
      <dgm:spPr/>
      <dgm:t>
        <a:bodyPr/>
        <a:lstStyle/>
        <a:p>
          <a:endParaRPr lang="en-US"/>
        </a:p>
      </dgm:t>
    </dgm:pt>
    <dgm:pt modelId="{21708723-EFC7-44D2-B89B-2810089FF70A}" type="sibTrans" cxnId="{5BCF8D12-C182-4FCD-9C02-29317AFAF021}">
      <dgm:prSet/>
      <dgm:spPr/>
      <dgm:t>
        <a:bodyPr/>
        <a:lstStyle/>
        <a:p>
          <a:endParaRPr lang="en-US"/>
        </a:p>
      </dgm:t>
    </dgm:pt>
    <dgm:pt modelId="{A2C2A9A2-76E8-4323-AAA6-2FB6C6E9FA59}" type="pres">
      <dgm:prSet presAssocID="{2FB6E357-05BA-486D-8282-BBC8776072AB}" presName="Name0" presStyleCnt="0">
        <dgm:presLayoutVars>
          <dgm:chMax val="7"/>
          <dgm:dir/>
          <dgm:animLvl val="lvl"/>
          <dgm:resizeHandles val="exact"/>
        </dgm:presLayoutVars>
      </dgm:prSet>
      <dgm:spPr/>
      <dgm:t>
        <a:bodyPr/>
        <a:lstStyle/>
        <a:p>
          <a:endParaRPr lang="en-US"/>
        </a:p>
      </dgm:t>
    </dgm:pt>
    <dgm:pt modelId="{A0BEFE4E-82A1-479E-8AC9-9256A69D6B7E}" type="pres">
      <dgm:prSet presAssocID="{AE7514B1-7EE1-45EA-876E-EBC481C1743E}" presName="circle1" presStyleLbl="node1" presStyleIdx="0" presStyleCnt="1"/>
      <dgm:spPr/>
    </dgm:pt>
    <dgm:pt modelId="{AA5199A2-F9A9-4182-8FF5-0C912F73314E}" type="pres">
      <dgm:prSet presAssocID="{AE7514B1-7EE1-45EA-876E-EBC481C1743E}" presName="space" presStyleCnt="0"/>
      <dgm:spPr/>
    </dgm:pt>
    <dgm:pt modelId="{F2A18615-1026-442A-81FF-32884DE2B1D4}" type="pres">
      <dgm:prSet presAssocID="{AE7514B1-7EE1-45EA-876E-EBC481C1743E}" presName="rect1" presStyleLbl="alignAcc1" presStyleIdx="0" presStyleCnt="1"/>
      <dgm:spPr/>
      <dgm:t>
        <a:bodyPr/>
        <a:lstStyle/>
        <a:p>
          <a:endParaRPr lang="en-US"/>
        </a:p>
      </dgm:t>
    </dgm:pt>
    <dgm:pt modelId="{A9C1C075-BF31-43B5-AAF6-885573539EC5}" type="pres">
      <dgm:prSet presAssocID="{AE7514B1-7EE1-45EA-876E-EBC481C1743E}" presName="rect1ParTxNoCh" presStyleLbl="alignAcc1" presStyleIdx="0" presStyleCnt="1">
        <dgm:presLayoutVars>
          <dgm:chMax val="1"/>
          <dgm:bulletEnabled val="1"/>
        </dgm:presLayoutVars>
      </dgm:prSet>
      <dgm:spPr/>
      <dgm:t>
        <a:bodyPr/>
        <a:lstStyle/>
        <a:p>
          <a:endParaRPr lang="en-US"/>
        </a:p>
      </dgm:t>
    </dgm:pt>
  </dgm:ptLst>
  <dgm:cxnLst>
    <dgm:cxn modelId="{5E7DFA15-DEDF-4A3F-A834-88578772DEFD}" type="presOf" srcId="{AE7514B1-7EE1-45EA-876E-EBC481C1743E}" destId="{F2A18615-1026-442A-81FF-32884DE2B1D4}" srcOrd="0" destOrd="0" presId="urn:microsoft.com/office/officeart/2005/8/layout/target3"/>
    <dgm:cxn modelId="{9DF9EB3A-832D-45EB-A85F-C25131A52D24}" type="presOf" srcId="{2FB6E357-05BA-486D-8282-BBC8776072AB}" destId="{A2C2A9A2-76E8-4323-AAA6-2FB6C6E9FA59}" srcOrd="0" destOrd="0" presId="urn:microsoft.com/office/officeart/2005/8/layout/target3"/>
    <dgm:cxn modelId="{5BCF8D12-C182-4FCD-9C02-29317AFAF021}" srcId="{2FB6E357-05BA-486D-8282-BBC8776072AB}" destId="{AE7514B1-7EE1-45EA-876E-EBC481C1743E}" srcOrd="0" destOrd="0" parTransId="{94604079-9496-4810-A15D-DDBC99EFF26A}" sibTransId="{21708723-EFC7-44D2-B89B-2810089FF70A}"/>
    <dgm:cxn modelId="{95918E2D-5C9B-4C2F-8FD7-74F8D6BB6808}" type="presOf" srcId="{AE7514B1-7EE1-45EA-876E-EBC481C1743E}" destId="{A9C1C075-BF31-43B5-AAF6-885573539EC5}" srcOrd="1" destOrd="0" presId="urn:microsoft.com/office/officeart/2005/8/layout/target3"/>
    <dgm:cxn modelId="{C403C9F0-0F3C-451A-9082-C74B56111D76}" type="presParOf" srcId="{A2C2A9A2-76E8-4323-AAA6-2FB6C6E9FA59}" destId="{A0BEFE4E-82A1-479E-8AC9-9256A69D6B7E}" srcOrd="0" destOrd="0" presId="urn:microsoft.com/office/officeart/2005/8/layout/target3"/>
    <dgm:cxn modelId="{7C7A2CB7-21EB-4CA1-AF46-9DE602130BB4}" type="presParOf" srcId="{A2C2A9A2-76E8-4323-AAA6-2FB6C6E9FA59}" destId="{AA5199A2-F9A9-4182-8FF5-0C912F73314E}" srcOrd="1" destOrd="0" presId="urn:microsoft.com/office/officeart/2005/8/layout/target3"/>
    <dgm:cxn modelId="{6C534F24-0E61-4F74-B94E-3066F28F01CD}" type="presParOf" srcId="{A2C2A9A2-76E8-4323-AAA6-2FB6C6E9FA59}" destId="{F2A18615-1026-442A-81FF-32884DE2B1D4}" srcOrd="2" destOrd="0" presId="urn:microsoft.com/office/officeart/2005/8/layout/target3"/>
    <dgm:cxn modelId="{F12D708F-07D3-4B0C-BA09-1905F88AF396}" type="presParOf" srcId="{A2C2A9A2-76E8-4323-AAA6-2FB6C6E9FA59}" destId="{A9C1C075-BF31-43B5-AAF6-885573539EC5}" srcOrd="3" destOrd="0" presId="urn:microsoft.com/office/officeart/2005/8/layout/target3"/>
  </dgm:cxnLst>
  <dgm:bg/>
  <dgm:whole>
    <a:ln>
      <a:solidFill>
        <a:srgbClr val="FF0000"/>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BEFE4E-82A1-479E-8AC9-9256A69D6B7E}">
      <dsp:nvSpPr>
        <dsp:cNvPr id="0" name=""/>
        <dsp:cNvSpPr/>
      </dsp:nvSpPr>
      <dsp:spPr>
        <a:xfrm>
          <a:off x="0" y="0"/>
          <a:ext cx="3810000" cy="3810000"/>
        </a:xfrm>
        <a:prstGeom prst="pie">
          <a:avLst>
            <a:gd name="adj1" fmla="val 5400000"/>
            <a:gd name="adj2" fmla="val 1620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 modelId="{F2A18615-1026-442A-81FF-32884DE2B1D4}">
      <dsp:nvSpPr>
        <dsp:cNvPr id="0" name=""/>
        <dsp:cNvSpPr/>
      </dsp:nvSpPr>
      <dsp:spPr>
        <a:xfrm>
          <a:off x="1905000" y="0"/>
          <a:ext cx="6705600" cy="3810000"/>
        </a:xfrm>
        <a:prstGeom prst="rect">
          <a:avLst/>
        </a:prstGeom>
        <a:solidFill>
          <a:schemeClr val="lt1">
            <a:alpha val="90000"/>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dsp:style>
      <dsp:txBody>
        <a:bodyPr spcFirstLastPara="0" vert="horz" wrap="square" lIns="247650" tIns="247650" rIns="247650" bIns="247650" numCol="1" spcCol="1270" anchor="ctr" anchorCtr="0">
          <a:noAutofit/>
        </a:bodyPr>
        <a:lstStyle/>
        <a:p>
          <a:pPr lvl="0" algn="ctr" defTabSz="2889250" rtl="0">
            <a:lnSpc>
              <a:spcPct val="90000"/>
            </a:lnSpc>
            <a:spcBef>
              <a:spcPct val="0"/>
            </a:spcBef>
            <a:spcAft>
              <a:spcPct val="35000"/>
            </a:spcAft>
          </a:pPr>
          <a:r>
            <a:rPr lang="en-US" sz="6500" kern="1200" dirty="0" smtClean="0"/>
            <a:t>1. </a:t>
          </a:r>
          <a:r>
            <a:rPr lang="en-US" sz="5600" kern="1200" dirty="0" smtClean="0"/>
            <a:t>Access and Equity</a:t>
          </a:r>
          <a:endParaRPr lang="en-US" sz="5600" kern="1200" dirty="0"/>
        </a:p>
      </dsp:txBody>
      <dsp:txXfrm>
        <a:off x="1905000" y="0"/>
        <a:ext cx="6705600" cy="381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BEFE4E-82A1-479E-8AC9-9256A69D6B7E}">
      <dsp:nvSpPr>
        <dsp:cNvPr id="0" name=""/>
        <dsp:cNvSpPr/>
      </dsp:nvSpPr>
      <dsp:spPr>
        <a:xfrm>
          <a:off x="0" y="0"/>
          <a:ext cx="3809999" cy="3809999"/>
        </a:xfrm>
        <a:prstGeom prst="pie">
          <a:avLst>
            <a:gd name="adj1" fmla="val 5400000"/>
            <a:gd name="adj2" fmla="val 162000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 modelId="{F2A18615-1026-442A-81FF-32884DE2B1D4}">
      <dsp:nvSpPr>
        <dsp:cNvPr id="0" name=""/>
        <dsp:cNvSpPr/>
      </dsp:nvSpPr>
      <dsp:spPr>
        <a:xfrm>
          <a:off x="1904999" y="0"/>
          <a:ext cx="6705600" cy="3809999"/>
        </a:xfrm>
        <a:prstGeom prst="rect">
          <a:avLst/>
        </a:prstGeom>
        <a:solidFill>
          <a:schemeClr val="lt1">
            <a:alpha val="90000"/>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dsp:style>
      <dsp:txBody>
        <a:bodyPr spcFirstLastPara="0" vert="horz" wrap="square" lIns="247650" tIns="247650" rIns="247650" bIns="247650" numCol="1" spcCol="1270" anchor="ctr" anchorCtr="0">
          <a:noAutofit/>
        </a:bodyPr>
        <a:lstStyle/>
        <a:p>
          <a:pPr lvl="0" algn="ctr" defTabSz="2889250" rtl="0">
            <a:lnSpc>
              <a:spcPct val="90000"/>
            </a:lnSpc>
            <a:spcBef>
              <a:spcPct val="0"/>
            </a:spcBef>
            <a:spcAft>
              <a:spcPct val="35000"/>
            </a:spcAft>
          </a:pPr>
          <a:r>
            <a:rPr lang="en-US" sz="6500" kern="1200" dirty="0" smtClean="0"/>
            <a:t>2. Quality</a:t>
          </a:r>
          <a:r>
            <a:rPr lang="en-US" sz="5600" kern="1200" dirty="0" smtClean="0"/>
            <a:t> and Efficiency</a:t>
          </a:r>
          <a:endParaRPr lang="en-US" sz="5600" kern="1200" dirty="0"/>
        </a:p>
      </dsp:txBody>
      <dsp:txXfrm>
        <a:off x="1904999" y="0"/>
        <a:ext cx="6705600" cy="3809999"/>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26BD22A-FC03-4C55-8C5A-83F3A5BBDADD}" type="datetimeFigureOut">
              <a:rPr lang="en-US" smtClean="0"/>
              <a:t>03-Mar-20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BBBFCFB-5930-4D5C-BDD9-2FC1D69BACE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6BD22A-FC03-4C55-8C5A-83F3A5BBDADD}" type="datetimeFigureOut">
              <a:rPr lang="en-US" smtClean="0"/>
              <a:t>03-Mar-20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BFCFB-5930-4D5C-BDD9-2FC1D69BACE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6BD22A-FC03-4C55-8C5A-83F3A5BBDADD}" type="datetimeFigureOut">
              <a:rPr lang="en-US" smtClean="0"/>
              <a:t>03-Mar-20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BFCFB-5930-4D5C-BDD9-2FC1D69BACE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6BD22A-FC03-4C55-8C5A-83F3A5BBDADD}" type="datetimeFigureOut">
              <a:rPr lang="en-US" smtClean="0"/>
              <a:t>03-Mar-20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BFCFB-5930-4D5C-BDD9-2FC1D69BACE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26BD22A-FC03-4C55-8C5A-83F3A5BBDADD}" type="datetimeFigureOut">
              <a:rPr lang="en-US" smtClean="0"/>
              <a:t>03-Mar-20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BFCFB-5930-4D5C-BDD9-2FC1D69BACE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26BD22A-FC03-4C55-8C5A-83F3A5BBDADD}" type="datetimeFigureOut">
              <a:rPr lang="en-US" smtClean="0"/>
              <a:t>03-Mar-20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BBFCFB-5930-4D5C-BDD9-2FC1D69BACE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26BD22A-FC03-4C55-8C5A-83F3A5BBDADD}" type="datetimeFigureOut">
              <a:rPr lang="en-US" smtClean="0"/>
              <a:t>03-Mar-20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BBFCFB-5930-4D5C-BDD9-2FC1D69BACE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26BD22A-FC03-4C55-8C5A-83F3A5BBDADD}" type="datetimeFigureOut">
              <a:rPr lang="en-US" smtClean="0"/>
              <a:t>03-Mar-20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BBFCFB-5930-4D5C-BDD9-2FC1D69BACE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6BD22A-FC03-4C55-8C5A-83F3A5BBDADD}" type="datetimeFigureOut">
              <a:rPr lang="en-US" smtClean="0"/>
              <a:t>03-Mar-20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BBFCFB-5930-4D5C-BDD9-2FC1D69BACE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26BD22A-FC03-4C55-8C5A-83F3A5BBDADD}" type="datetimeFigureOut">
              <a:rPr lang="en-US" smtClean="0"/>
              <a:t>03-Mar-20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BBFCFB-5930-4D5C-BDD9-2FC1D69BACE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26BD22A-FC03-4C55-8C5A-83F3A5BBDADD}" type="datetimeFigureOut">
              <a:rPr lang="en-US" smtClean="0"/>
              <a:t>03-Mar-20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4767263"/>
            <a:ext cx="609600" cy="273844"/>
          </a:xfrm>
        </p:spPr>
        <p:txBody>
          <a:bodyPr/>
          <a:lstStyle/>
          <a:p>
            <a:fld id="{6BBBFCFB-5930-4D5C-BDD9-2FC1D69BACE0}" type="slidenum">
              <a:rPr lang="en-US" smtClean="0"/>
              <a:t>‹#›</a:t>
            </a:fld>
            <a:endParaRPr lang="en-US"/>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5357"/>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6BD22A-FC03-4C55-8C5A-83F3A5BBDADD}" type="datetimeFigureOut">
              <a:rPr lang="en-US" smtClean="0"/>
              <a:t>03-Mar-20</a:t>
            </a:fld>
            <a:endParaRPr lang="en-US"/>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BBBFCFB-5930-4D5C-BDD9-2FC1D69BACE0}" type="slidenum">
              <a:rPr lang="en-US" smtClean="0"/>
              <a:t>‹#›</a:t>
            </a:fld>
            <a:endParaRPr lang="en-US"/>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5.gif"/><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Challenges%20encountered.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 y="98119"/>
            <a:ext cx="9143999" cy="701982"/>
          </a:xfrm>
          <a:solidFill>
            <a:schemeClr val="accent6">
              <a:lumMod val="20000"/>
              <a:lumOff val="80000"/>
            </a:schemeClr>
          </a:solidFill>
          <a:ln>
            <a:solidFill>
              <a:srgbClr val="C00000"/>
            </a:solidFill>
          </a:ln>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8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SOMALI REGIONAL STATE</a:t>
            </a:r>
            <a:endParaRPr lang="en-US" sz="38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
        <p:nvSpPr>
          <p:cNvPr id="5" name="Subtitle 4"/>
          <p:cNvSpPr>
            <a:spLocks noGrp="1"/>
          </p:cNvSpPr>
          <p:nvPr>
            <p:ph type="subTitle" idx="1"/>
          </p:nvPr>
        </p:nvSpPr>
        <p:spPr>
          <a:xfrm>
            <a:off x="152400" y="857250"/>
            <a:ext cx="8915400" cy="4057650"/>
          </a:xfrm>
          <a:solidFill>
            <a:schemeClr val="accent6">
              <a:lumMod val="20000"/>
              <a:lumOff val="80000"/>
            </a:schemeClr>
          </a:solidFill>
          <a:ln>
            <a:solidFill>
              <a:srgbClr val="C00000"/>
            </a:solidFill>
          </a:ln>
        </p:spPr>
        <p:txBody>
          <a:bodyPr>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dirty="0" smtClean="0">
                <a:ln w="11430"/>
                <a:solidFill>
                  <a:schemeClr val="tx1">
                    <a:lumMod val="95000"/>
                    <a:lumOff val="5000"/>
                  </a:schemeClr>
                </a:solidFill>
                <a:effectLst>
                  <a:outerShdw blurRad="80000" dist="40000" dir="5040000" algn="tl">
                    <a:srgbClr val="000000">
                      <a:alpha val="30000"/>
                    </a:srgbClr>
                  </a:outerShdw>
                </a:effectLst>
                <a:latin typeface="Times New Roman" pitchFamily="18" charset="0"/>
                <a:cs typeface="Times New Roman" pitchFamily="18" charset="0"/>
              </a:rPr>
              <a:t>EDUCATION BURAEU</a:t>
            </a:r>
          </a:p>
          <a:p>
            <a:pPr algn="ctr"/>
            <a:endParaRPr lang="en-US" b="1" dirty="0" smtClean="0">
              <a:ln w="11430"/>
              <a:solidFill>
                <a:schemeClr val="tx1">
                  <a:lumMod val="95000"/>
                  <a:lumOff val="5000"/>
                </a:schemeClr>
              </a:solidFill>
              <a:effectLst>
                <a:outerShdw blurRad="80000" dist="40000" dir="5040000" algn="tl">
                  <a:srgbClr val="000000">
                    <a:alpha val="30000"/>
                  </a:srgbClr>
                </a:outerShdw>
              </a:effectLst>
              <a:latin typeface="Times New Roman" pitchFamily="18" charset="0"/>
              <a:cs typeface="Times New Roman" pitchFamily="18" charset="0"/>
            </a:endParaRPr>
          </a:p>
          <a:p>
            <a:pPr algn="ctr"/>
            <a:r>
              <a:rPr lang="en-US" sz="4000" b="1" dirty="0" smtClean="0">
                <a:ln w="11430"/>
                <a:solidFill>
                  <a:schemeClr val="tx1">
                    <a:lumMod val="95000"/>
                    <a:lumOff val="5000"/>
                  </a:schemeClr>
                </a:solidFill>
                <a:effectLst>
                  <a:outerShdw blurRad="80000" dist="40000" dir="5040000" algn="tl">
                    <a:srgbClr val="000000">
                      <a:alpha val="30000"/>
                    </a:srgbClr>
                  </a:outerShdw>
                </a:effectLst>
                <a:latin typeface="Times New Roman" pitchFamily="18" charset="0"/>
                <a:cs typeface="Times New Roman" pitchFamily="18" charset="0"/>
              </a:rPr>
              <a:t>10 years Education Sector Prosperity and Development Pla</a:t>
            </a:r>
            <a:r>
              <a:rPr lang="en-US" sz="4000" b="1" dirty="0">
                <a:ln w="11430"/>
                <a:solidFill>
                  <a:schemeClr val="tx1">
                    <a:lumMod val="95000"/>
                    <a:lumOff val="5000"/>
                  </a:schemeClr>
                </a:solidFill>
                <a:effectLst>
                  <a:outerShdw blurRad="80000" dist="40000" dir="5040000" algn="tl">
                    <a:srgbClr val="000000">
                      <a:alpha val="30000"/>
                    </a:srgbClr>
                  </a:outerShdw>
                </a:effectLst>
                <a:latin typeface="Times New Roman" pitchFamily="18" charset="0"/>
                <a:cs typeface="Times New Roman" pitchFamily="18" charset="0"/>
              </a:rPr>
              <a:t>n</a:t>
            </a:r>
            <a:endParaRPr lang="en-US" sz="4000" b="1" dirty="0" smtClean="0">
              <a:ln w="11430"/>
              <a:solidFill>
                <a:schemeClr val="tx1">
                  <a:lumMod val="95000"/>
                  <a:lumOff val="5000"/>
                </a:schemeClr>
              </a:solidFill>
              <a:effectLst>
                <a:outerShdw blurRad="80000" dist="40000" dir="5040000" algn="tl">
                  <a:srgbClr val="000000">
                    <a:alpha val="30000"/>
                  </a:srgbClr>
                </a:outerShdw>
              </a:effectLst>
              <a:latin typeface="Times New Roman" pitchFamily="18" charset="0"/>
              <a:cs typeface="Times New Roman" pitchFamily="18" charset="0"/>
            </a:endParaRPr>
          </a:p>
          <a:p>
            <a:pPr algn="ctr"/>
            <a:endParaRPr lang="en-US" sz="4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cs typeface="Times New Roman"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10" y="98119"/>
            <a:ext cx="1420091" cy="576704"/>
          </a:xfrm>
          <a:prstGeom prst="rect">
            <a:avLst/>
          </a:prstGeom>
        </p:spPr>
      </p:pic>
      <p:pic>
        <p:nvPicPr>
          <p:cNvPr id="7" name="Picture 6"/>
          <p:cNvPicPr/>
          <p:nvPr/>
        </p:nvPicPr>
        <p:blipFill>
          <a:blip r:embed="rId3">
            <a:extLst>
              <a:ext uri="{28A0092B-C50C-407E-A947-70E740481C1C}">
                <a14:useLocalDpi xmlns:a14="http://schemas.microsoft.com/office/drawing/2010/main" val="0"/>
              </a:ext>
            </a:extLst>
          </a:blip>
          <a:stretch>
            <a:fillRect/>
          </a:stretch>
        </p:blipFill>
        <p:spPr>
          <a:xfrm>
            <a:off x="7848600" y="98119"/>
            <a:ext cx="1295400" cy="576263"/>
          </a:xfrm>
          <a:prstGeom prst="rect">
            <a:avLst/>
          </a:prstGeom>
        </p:spPr>
      </p:pic>
    </p:spTree>
    <p:extLst>
      <p:ext uri="{BB962C8B-B14F-4D97-AF65-F5344CB8AC3E}">
        <p14:creationId xmlns:p14="http://schemas.microsoft.com/office/powerpoint/2010/main" val="3360980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bg/>
                                          </p:spTgt>
                                        </p:tgtEl>
                                        <p:attrNameLst>
                                          <p:attrName>style.visibility</p:attrName>
                                        </p:attrNameLst>
                                      </p:cBhvr>
                                      <p:to>
                                        <p:strVal val="visible"/>
                                      </p:to>
                                    </p:set>
                                    <p:animEffect transition="in" filter="wheel(1)">
                                      <p:cBhvr>
                                        <p:cTn id="13" dur="2000"/>
                                        <p:tgtEl>
                                          <p:spTgt spid="5">
                                            <p:bg/>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Effect transition="in" filter="wheel(1)">
                                      <p:cBhvr>
                                        <p:cTn id="18" dur="2000"/>
                                        <p:tgtEl>
                                          <p:spTgt spid="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wheel(1)">
                                      <p:cBhvr>
                                        <p:cTn id="23"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133350"/>
            <a:ext cx="8915400" cy="495300"/>
          </a:xfrm>
        </p:spPr>
        <p:txBody>
          <a:bodyPr>
            <a:noAutofit/>
          </a:bodyPr>
          <a:lstStyle/>
          <a:p>
            <a:pPr algn="ctr"/>
            <a:r>
              <a:rPr lang="en-US" sz="2800" b="1" dirty="0" smtClean="0">
                <a:latin typeface="+mn-lt"/>
              </a:rPr>
              <a:t>C. Secondary Education </a:t>
            </a:r>
            <a:endParaRPr lang="en-US" sz="2800" b="1" dirty="0">
              <a:latin typeface="+mn-lt"/>
            </a:endParaRPr>
          </a:p>
        </p:txBody>
      </p:sp>
      <p:sp>
        <p:nvSpPr>
          <p:cNvPr id="5" name="Content Placeholder 4"/>
          <p:cNvSpPr>
            <a:spLocks noGrp="1"/>
          </p:cNvSpPr>
          <p:nvPr>
            <p:ph sz="half" idx="1"/>
          </p:nvPr>
        </p:nvSpPr>
        <p:spPr>
          <a:xfrm>
            <a:off x="152400" y="742950"/>
            <a:ext cx="4114800" cy="4190999"/>
          </a:xfrm>
          <a:ln>
            <a:solidFill>
              <a:srgbClr val="FF0000"/>
            </a:solidFill>
          </a:ln>
        </p:spPr>
        <p:txBody>
          <a:bodyPr>
            <a:normAutofit lnSpcReduction="10000"/>
          </a:bodyPr>
          <a:lstStyle/>
          <a:p>
            <a:pPr marL="0" indent="0">
              <a:lnSpc>
                <a:spcPct val="100000"/>
              </a:lnSpc>
              <a:buNone/>
            </a:pPr>
            <a:r>
              <a:rPr lang="en-US" sz="2000" b="1" dirty="0" smtClean="0"/>
              <a:t>Secondary education GER (9 </a:t>
            </a:r>
            <a:r>
              <a:rPr lang="en-US" sz="2000" b="1" dirty="0"/>
              <a:t>– </a:t>
            </a:r>
            <a:r>
              <a:rPr lang="en-US" sz="2000" b="1" dirty="0" smtClean="0"/>
              <a:t>12) </a:t>
            </a:r>
            <a:endParaRPr lang="en-US" sz="2000" b="1" dirty="0"/>
          </a:p>
          <a:p>
            <a:pPr marL="0" indent="0">
              <a:lnSpc>
                <a:spcPct val="100000"/>
              </a:lnSpc>
              <a:buNone/>
            </a:pPr>
            <a:endParaRPr lang="en-US" sz="2200" dirty="0"/>
          </a:p>
          <a:p>
            <a:pPr>
              <a:lnSpc>
                <a:spcPct val="100000"/>
              </a:lnSpc>
              <a:buClrTx/>
              <a:buSzPct val="100000"/>
              <a:buFont typeface="Wingdings" pitchFamily="2" charset="2"/>
              <a:buChar char="ü"/>
            </a:pPr>
            <a:r>
              <a:rPr lang="en-US" sz="2200" dirty="0"/>
              <a:t>Within the last five years secondary school enrolment has expanded rapidly, roughly from an enrolled population of </a:t>
            </a:r>
            <a:r>
              <a:rPr lang="en-US" sz="2200" b="1" dirty="0"/>
              <a:t>48,155</a:t>
            </a:r>
            <a:r>
              <a:rPr lang="en-US" sz="2200" dirty="0"/>
              <a:t> in 2008 E.C to </a:t>
            </a:r>
            <a:r>
              <a:rPr lang="en-US" sz="2200" b="1" dirty="0"/>
              <a:t>73,793</a:t>
            </a:r>
            <a:r>
              <a:rPr lang="en-US" sz="2200" dirty="0"/>
              <a:t> in 2012 </a:t>
            </a:r>
            <a:r>
              <a:rPr lang="en-US" sz="2200" dirty="0" smtClean="0"/>
              <a:t>E.</a:t>
            </a:r>
          </a:p>
          <a:p>
            <a:pPr>
              <a:lnSpc>
                <a:spcPct val="100000"/>
              </a:lnSpc>
              <a:buClrTx/>
              <a:buSzPct val="100000"/>
              <a:buFont typeface="Wingdings" pitchFamily="2" charset="2"/>
              <a:buChar char="ü"/>
            </a:pPr>
            <a:r>
              <a:rPr lang="en-US" sz="2200" dirty="0" smtClean="0"/>
              <a:t>Against </a:t>
            </a:r>
            <a:r>
              <a:rPr lang="en-US" sz="2200" dirty="0"/>
              <a:t>GTP-II plan targets of </a:t>
            </a:r>
            <a:r>
              <a:rPr lang="en-US" sz="2200" b="1" dirty="0"/>
              <a:t>44%</a:t>
            </a:r>
            <a:r>
              <a:rPr lang="en-US" sz="2200" dirty="0"/>
              <a:t>, the achievement reached </a:t>
            </a:r>
            <a:r>
              <a:rPr lang="en-US" sz="2200" b="1" dirty="0"/>
              <a:t>17%</a:t>
            </a:r>
            <a:r>
              <a:rPr lang="en-US" sz="2200" dirty="0"/>
              <a:t> (while excluded the data exaggeration), it reflects a poor performance and big </a:t>
            </a:r>
            <a:r>
              <a:rPr lang="en-US" sz="2200" dirty="0" smtClean="0"/>
              <a:t>gap</a:t>
            </a:r>
            <a:endParaRPr lang="en-US" sz="2200"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2460274841"/>
              </p:ext>
            </p:extLst>
          </p:nvPr>
        </p:nvGraphicFramePr>
        <p:xfrm>
          <a:off x="4267200" y="800100"/>
          <a:ext cx="4800600" cy="40576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72384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
                                            <p:graphicEl>
                                              <a:chart seriesIdx="0" categoryIdx="0" bldStep="ptInSeries"/>
                                            </p:graphicEl>
                                          </p:spTgt>
                                        </p:tgtEl>
                                        <p:attrNameLst>
                                          <p:attrName>style.visibility</p:attrName>
                                        </p:attrNameLst>
                                      </p:cBhvr>
                                      <p:to>
                                        <p:strVal val="visible"/>
                                      </p:to>
                                    </p:set>
                                    <p:anim calcmode="lin" valueType="num">
                                      <p:cBhvr additive="base">
                                        <p:cTn id="13" dur="500" fill="hold"/>
                                        <p:tgtEl>
                                          <p:spTgt spid="7">
                                            <p:graphicEl>
                                              <a:chart seriesIdx="0" categoryIdx="0" bldStep="ptInSeries"/>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
                                            <p:graphicEl>
                                              <a:chart seriesIdx="0" categoryIdx="0"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
                                            <p:graphicEl>
                                              <a:chart seriesIdx="0" categoryIdx="1" bldStep="ptInSeries"/>
                                            </p:graphicEl>
                                          </p:spTgt>
                                        </p:tgtEl>
                                        <p:attrNameLst>
                                          <p:attrName>style.visibility</p:attrName>
                                        </p:attrNameLst>
                                      </p:cBhvr>
                                      <p:to>
                                        <p:strVal val="visible"/>
                                      </p:to>
                                    </p:set>
                                    <p:anim calcmode="lin" valueType="num">
                                      <p:cBhvr additive="base">
                                        <p:cTn id="19" dur="500" fill="hold"/>
                                        <p:tgtEl>
                                          <p:spTgt spid="7">
                                            <p:graphicEl>
                                              <a:chart seriesIdx="0" categoryIdx="1" bldStep="ptInSeries"/>
                                            </p:graphic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
                                            <p:graphicEl>
                                              <a:chart seriesIdx="0" categoryIdx="1"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graphicEl>
                                              <a:chart seriesIdx="0" categoryIdx="2" bldStep="ptInSeries"/>
                                            </p:graphicEl>
                                          </p:spTgt>
                                        </p:tgtEl>
                                        <p:attrNameLst>
                                          <p:attrName>style.visibility</p:attrName>
                                        </p:attrNameLst>
                                      </p:cBhvr>
                                      <p:to>
                                        <p:strVal val="visible"/>
                                      </p:to>
                                    </p:set>
                                    <p:anim calcmode="lin" valueType="num">
                                      <p:cBhvr additive="base">
                                        <p:cTn id="25" dur="500" fill="hold"/>
                                        <p:tgtEl>
                                          <p:spTgt spid="7">
                                            <p:graphicEl>
                                              <a:chart seriesIdx="0" categoryIdx="2" bldStep="ptInSeries"/>
                                            </p:graphic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
                                            <p:graphicEl>
                                              <a:chart seriesIdx="0" categoryIdx="2"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
                                            <p:graphicEl>
                                              <a:chart seriesIdx="0" categoryIdx="3" bldStep="ptInSeries"/>
                                            </p:graphicEl>
                                          </p:spTgt>
                                        </p:tgtEl>
                                        <p:attrNameLst>
                                          <p:attrName>style.visibility</p:attrName>
                                        </p:attrNameLst>
                                      </p:cBhvr>
                                      <p:to>
                                        <p:strVal val="visible"/>
                                      </p:to>
                                    </p:set>
                                    <p:anim calcmode="lin" valueType="num">
                                      <p:cBhvr additive="base">
                                        <p:cTn id="31" dur="500" fill="hold"/>
                                        <p:tgtEl>
                                          <p:spTgt spid="7">
                                            <p:graphicEl>
                                              <a:chart seriesIdx="0" categoryIdx="3" bldStep="ptInSeries"/>
                                            </p:graphic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
                                            <p:graphicEl>
                                              <a:chart seriesIdx="0" categoryIdx="3"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
                                            <p:graphicEl>
                                              <a:chart seriesIdx="0" categoryIdx="4" bldStep="ptInSeries"/>
                                            </p:graphicEl>
                                          </p:spTgt>
                                        </p:tgtEl>
                                        <p:attrNameLst>
                                          <p:attrName>style.visibility</p:attrName>
                                        </p:attrNameLst>
                                      </p:cBhvr>
                                      <p:to>
                                        <p:strVal val="visible"/>
                                      </p:to>
                                    </p:set>
                                    <p:anim calcmode="lin" valueType="num">
                                      <p:cBhvr additive="base">
                                        <p:cTn id="37" dur="500" fill="hold"/>
                                        <p:tgtEl>
                                          <p:spTgt spid="7">
                                            <p:graphicEl>
                                              <a:chart seriesIdx="0" categoryIdx="4" bldStep="ptInSeries"/>
                                            </p:graphic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
                                            <p:graphicEl>
                                              <a:chart seriesIdx="0" categoryIdx="4"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
                                            <p:graphicEl>
                                              <a:chart seriesIdx="0" categoryIdx="5" bldStep="ptInSeries"/>
                                            </p:graphicEl>
                                          </p:spTgt>
                                        </p:tgtEl>
                                        <p:attrNameLst>
                                          <p:attrName>style.visibility</p:attrName>
                                        </p:attrNameLst>
                                      </p:cBhvr>
                                      <p:to>
                                        <p:strVal val="visible"/>
                                      </p:to>
                                    </p:set>
                                    <p:anim calcmode="lin" valueType="num">
                                      <p:cBhvr additive="base">
                                        <p:cTn id="43" dur="500" fill="hold"/>
                                        <p:tgtEl>
                                          <p:spTgt spid="7">
                                            <p:graphicEl>
                                              <a:chart seriesIdx="0" categoryIdx="5" bldStep="ptInSeries"/>
                                            </p:graphic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
                                            <p:graphicEl>
                                              <a:chart seriesIdx="0" categoryIdx="5"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
                                            <p:graphicEl>
                                              <a:chart seriesIdx="0" categoryIdx="6" bldStep="ptInSeries"/>
                                            </p:graphicEl>
                                          </p:spTgt>
                                        </p:tgtEl>
                                        <p:attrNameLst>
                                          <p:attrName>style.visibility</p:attrName>
                                        </p:attrNameLst>
                                      </p:cBhvr>
                                      <p:to>
                                        <p:strVal val="visible"/>
                                      </p:to>
                                    </p:set>
                                    <p:anim calcmode="lin" valueType="num">
                                      <p:cBhvr additive="base">
                                        <p:cTn id="49" dur="500" fill="hold"/>
                                        <p:tgtEl>
                                          <p:spTgt spid="7">
                                            <p:graphicEl>
                                              <a:chart seriesIdx="0" categoryIdx="6" bldStep="ptInSeries"/>
                                            </p:graphic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
                                            <p:graphicEl>
                                              <a:chart seriesIdx="0" categoryIdx="6"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bg/>
                                          </p:spTgt>
                                        </p:tgtEl>
                                        <p:attrNameLst>
                                          <p:attrName>style.visibility</p:attrName>
                                        </p:attrNameLst>
                                      </p:cBhvr>
                                      <p:to>
                                        <p:strVal val="visible"/>
                                      </p:to>
                                    </p:set>
                                    <p:anim calcmode="lin" valueType="num">
                                      <p:cBhvr additive="base">
                                        <p:cTn id="55" dur="500" fill="hold"/>
                                        <p:tgtEl>
                                          <p:spTgt spid="5">
                                            <p:bg/>
                                          </p:spTgt>
                                        </p:tgtEl>
                                        <p:attrNameLst>
                                          <p:attrName>ppt_x</p:attrName>
                                        </p:attrNameLst>
                                      </p:cBhvr>
                                      <p:tavLst>
                                        <p:tav tm="0">
                                          <p:val>
                                            <p:strVal val="#ppt_x"/>
                                          </p:val>
                                        </p:tav>
                                        <p:tav tm="100000">
                                          <p:val>
                                            <p:strVal val="#ppt_x"/>
                                          </p:val>
                                        </p:tav>
                                      </p:tavLst>
                                    </p:anim>
                                    <p:anim calcmode="lin" valueType="num">
                                      <p:cBhvr additive="base">
                                        <p:cTn id="56"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xEl>
                                              <p:pRg st="0" end="0"/>
                                            </p:txEl>
                                          </p:spTgt>
                                        </p:tgtEl>
                                        <p:attrNameLst>
                                          <p:attrName>style.visibility</p:attrName>
                                        </p:attrNameLst>
                                      </p:cBhvr>
                                      <p:to>
                                        <p:strVal val="visible"/>
                                      </p:to>
                                    </p:set>
                                    <p:anim calcmode="lin" valueType="num">
                                      <p:cBhvr additive="base">
                                        <p:cTn id="6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txEl>
                                              <p:pRg st="2" end="2"/>
                                            </p:txEl>
                                          </p:spTgt>
                                        </p:tgtEl>
                                        <p:attrNameLst>
                                          <p:attrName>style.visibility</p:attrName>
                                        </p:attrNameLst>
                                      </p:cBhvr>
                                      <p:to>
                                        <p:strVal val="visible"/>
                                      </p:to>
                                    </p:set>
                                    <p:anim calcmode="lin" valueType="num">
                                      <p:cBhvr additive="base">
                                        <p:cTn id="6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
                                            <p:txEl>
                                              <p:pRg st="3" end="3"/>
                                            </p:txEl>
                                          </p:spTgt>
                                        </p:tgtEl>
                                        <p:attrNameLst>
                                          <p:attrName>style.visibility</p:attrName>
                                        </p:attrNameLst>
                                      </p:cBhvr>
                                      <p:to>
                                        <p:strVal val="visible"/>
                                      </p:to>
                                    </p:set>
                                    <p:anim calcmode="lin" valueType="num">
                                      <p:cBhvr additive="base">
                                        <p:cTn id="7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animBg="1"/>
      <p:bldGraphic spid="7" grpId="0">
        <p:bldSub>
          <a:bldChart bld="seriesEl"/>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57150"/>
            <a:ext cx="8915400" cy="495300"/>
          </a:xfrm>
        </p:spPr>
        <p:txBody>
          <a:bodyPr>
            <a:noAutofit/>
          </a:bodyPr>
          <a:lstStyle/>
          <a:p>
            <a:pPr algn="ctr"/>
            <a:r>
              <a:rPr lang="en-US" sz="2800" b="1" dirty="0" smtClean="0">
                <a:latin typeface="+mn-lt"/>
              </a:rPr>
              <a:t>Gender Parity Index for Primary Education</a:t>
            </a:r>
            <a:endParaRPr lang="en-US" sz="2800" b="1" dirty="0">
              <a:latin typeface="+mn-lt"/>
            </a:endParaRPr>
          </a:p>
        </p:txBody>
      </p:sp>
      <p:sp>
        <p:nvSpPr>
          <p:cNvPr id="5" name="Content Placeholder 4"/>
          <p:cNvSpPr>
            <a:spLocks noGrp="1"/>
          </p:cNvSpPr>
          <p:nvPr>
            <p:ph sz="half" idx="1"/>
          </p:nvPr>
        </p:nvSpPr>
        <p:spPr>
          <a:xfrm>
            <a:off x="152400" y="742950"/>
            <a:ext cx="4114800" cy="4190999"/>
          </a:xfrm>
          <a:ln>
            <a:solidFill>
              <a:srgbClr val="FF0000"/>
            </a:solidFill>
          </a:ln>
        </p:spPr>
        <p:txBody>
          <a:bodyPr>
            <a:normAutofit fontScale="92500" lnSpcReduction="10000"/>
          </a:bodyPr>
          <a:lstStyle/>
          <a:p>
            <a:pPr marL="0" lvl="0" indent="0">
              <a:spcBef>
                <a:spcPts val="1000"/>
              </a:spcBef>
              <a:buClrTx/>
              <a:buSzTx/>
              <a:buNone/>
            </a:pPr>
            <a:r>
              <a:rPr lang="en-US" sz="2400" b="1" dirty="0">
                <a:solidFill>
                  <a:prstClr val="black"/>
                </a:solidFill>
                <a:latin typeface="Calibri"/>
              </a:rPr>
              <a:t>Gender Parity Index in Grade </a:t>
            </a:r>
            <a:r>
              <a:rPr lang="en-US" sz="2400" b="1" dirty="0" smtClean="0">
                <a:solidFill>
                  <a:prstClr val="black"/>
                </a:solidFill>
                <a:latin typeface="Calibri"/>
              </a:rPr>
              <a:t>1 -</a:t>
            </a:r>
            <a:r>
              <a:rPr lang="en-US" sz="2400" b="1" dirty="0">
                <a:solidFill>
                  <a:prstClr val="black"/>
                </a:solidFill>
                <a:latin typeface="Calibri"/>
              </a:rPr>
              <a:t>8</a:t>
            </a:r>
          </a:p>
          <a:p>
            <a:pPr marL="228600" lvl="0" indent="-228600">
              <a:spcBef>
                <a:spcPts val="1000"/>
              </a:spcBef>
              <a:buClrTx/>
              <a:buSzTx/>
              <a:buFont typeface="Arial" panose="020B0604020202020204" pitchFamily="34" charset="0"/>
              <a:buChar char="•"/>
            </a:pPr>
            <a:r>
              <a:rPr lang="en-US" sz="2400" dirty="0">
                <a:solidFill>
                  <a:prstClr val="black"/>
                </a:solidFill>
              </a:rPr>
              <a:t>The Gender Parity Index (GPI) for the primary education (1-8) </a:t>
            </a:r>
            <a:r>
              <a:rPr lang="en-US" sz="2400" dirty="0" smtClean="0">
                <a:solidFill>
                  <a:prstClr val="black"/>
                </a:solidFill>
              </a:rPr>
              <a:t>did not make improvement though the data at baseline and next three years were not accurate, it indicates </a:t>
            </a:r>
            <a:r>
              <a:rPr lang="en-US" sz="2400" dirty="0">
                <a:solidFill>
                  <a:prstClr val="black"/>
                </a:solidFill>
              </a:rPr>
              <a:t>from </a:t>
            </a:r>
            <a:r>
              <a:rPr lang="en-US" sz="2400" dirty="0" smtClean="0">
                <a:solidFill>
                  <a:prstClr val="black"/>
                </a:solidFill>
              </a:rPr>
              <a:t>0.93 </a:t>
            </a:r>
            <a:r>
              <a:rPr lang="en-US" sz="2400" dirty="0">
                <a:solidFill>
                  <a:prstClr val="black"/>
                </a:solidFill>
              </a:rPr>
              <a:t>in </a:t>
            </a:r>
            <a:r>
              <a:rPr lang="en-US" sz="2400" dirty="0" smtClean="0">
                <a:solidFill>
                  <a:prstClr val="black"/>
                </a:solidFill>
              </a:rPr>
              <a:t>2007 EC </a:t>
            </a:r>
            <a:r>
              <a:rPr lang="en-US" sz="2400" dirty="0">
                <a:solidFill>
                  <a:prstClr val="black"/>
                </a:solidFill>
              </a:rPr>
              <a:t>to </a:t>
            </a:r>
            <a:r>
              <a:rPr lang="en-US" sz="2400" dirty="0" smtClean="0">
                <a:solidFill>
                  <a:prstClr val="black"/>
                </a:solidFill>
              </a:rPr>
              <a:t>0.62 </a:t>
            </a:r>
            <a:r>
              <a:rPr lang="en-US" sz="2400" dirty="0">
                <a:solidFill>
                  <a:prstClr val="black"/>
                </a:solidFill>
              </a:rPr>
              <a:t>in </a:t>
            </a:r>
            <a:r>
              <a:rPr lang="en-US" sz="2400" dirty="0" smtClean="0">
                <a:solidFill>
                  <a:prstClr val="black"/>
                </a:solidFill>
              </a:rPr>
              <a:t>2012 EC. </a:t>
            </a:r>
            <a:endParaRPr lang="en-US" sz="2400" dirty="0">
              <a:solidFill>
                <a:prstClr val="black"/>
              </a:solidFill>
            </a:endParaRPr>
          </a:p>
          <a:p>
            <a:pPr marL="228600" lvl="0" indent="-228600">
              <a:spcBef>
                <a:spcPts val="1000"/>
              </a:spcBef>
              <a:buClrTx/>
              <a:buSzTx/>
              <a:buFont typeface="Arial" panose="020B0604020202020204" pitchFamily="34" charset="0"/>
              <a:buChar char="•"/>
            </a:pPr>
            <a:r>
              <a:rPr lang="en-US" sz="2400" dirty="0" smtClean="0">
                <a:solidFill>
                  <a:prstClr val="black"/>
                </a:solidFill>
              </a:rPr>
              <a:t>GTP-II </a:t>
            </a:r>
            <a:r>
              <a:rPr lang="en-US" sz="2400" dirty="0">
                <a:solidFill>
                  <a:prstClr val="black"/>
                </a:solidFill>
              </a:rPr>
              <a:t>plans to reach at 1</a:t>
            </a:r>
          </a:p>
          <a:p>
            <a:pPr marL="228600" lvl="0" indent="-228600">
              <a:spcBef>
                <a:spcPts val="1000"/>
              </a:spcBef>
              <a:buClrTx/>
              <a:buSzTx/>
              <a:buFont typeface="Arial" panose="020B0604020202020204" pitchFamily="34" charset="0"/>
              <a:buChar char="•"/>
            </a:pPr>
            <a:r>
              <a:rPr lang="en-US" sz="2400" dirty="0" smtClean="0">
                <a:solidFill>
                  <a:prstClr val="black"/>
                </a:solidFill>
              </a:rPr>
              <a:t>This </a:t>
            </a:r>
            <a:r>
              <a:rPr lang="en-US" sz="2400" dirty="0">
                <a:solidFill>
                  <a:prstClr val="black"/>
                </a:solidFill>
              </a:rPr>
              <a:t>implies still a high performance results to achieve targets and still there is a big gap</a:t>
            </a:r>
            <a:endParaRPr lang="en-US" sz="2400" b="1" dirty="0">
              <a:solidFill>
                <a:prstClr val="black"/>
              </a:solidFill>
            </a:endParaRPr>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4029988817"/>
              </p:ext>
            </p:extLst>
          </p:nvPr>
        </p:nvGraphicFramePr>
        <p:xfrm>
          <a:off x="4267200" y="800100"/>
          <a:ext cx="4800600" cy="40576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47388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
                                            <p:graphicEl>
                                              <a:chart seriesIdx="0" categoryIdx="0" bldStep="ptInSeries"/>
                                            </p:graphicEl>
                                          </p:spTgt>
                                        </p:tgtEl>
                                        <p:attrNameLst>
                                          <p:attrName>style.visibility</p:attrName>
                                        </p:attrNameLst>
                                      </p:cBhvr>
                                      <p:to>
                                        <p:strVal val="visible"/>
                                      </p:to>
                                    </p:set>
                                    <p:anim calcmode="lin" valueType="num">
                                      <p:cBhvr additive="base">
                                        <p:cTn id="13" dur="500" fill="hold"/>
                                        <p:tgtEl>
                                          <p:spTgt spid="7">
                                            <p:graphicEl>
                                              <a:chart seriesIdx="0" categoryIdx="0" bldStep="ptInSeries"/>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
                                            <p:graphicEl>
                                              <a:chart seriesIdx="0" categoryIdx="0"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
                                            <p:graphicEl>
                                              <a:chart seriesIdx="0" categoryIdx="1" bldStep="ptInSeries"/>
                                            </p:graphicEl>
                                          </p:spTgt>
                                        </p:tgtEl>
                                        <p:attrNameLst>
                                          <p:attrName>style.visibility</p:attrName>
                                        </p:attrNameLst>
                                      </p:cBhvr>
                                      <p:to>
                                        <p:strVal val="visible"/>
                                      </p:to>
                                    </p:set>
                                    <p:anim calcmode="lin" valueType="num">
                                      <p:cBhvr additive="base">
                                        <p:cTn id="19" dur="500" fill="hold"/>
                                        <p:tgtEl>
                                          <p:spTgt spid="7">
                                            <p:graphicEl>
                                              <a:chart seriesIdx="0" categoryIdx="1" bldStep="ptInSeries"/>
                                            </p:graphic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
                                            <p:graphicEl>
                                              <a:chart seriesIdx="0" categoryIdx="1"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graphicEl>
                                              <a:chart seriesIdx="0" categoryIdx="2" bldStep="ptInSeries"/>
                                            </p:graphicEl>
                                          </p:spTgt>
                                        </p:tgtEl>
                                        <p:attrNameLst>
                                          <p:attrName>style.visibility</p:attrName>
                                        </p:attrNameLst>
                                      </p:cBhvr>
                                      <p:to>
                                        <p:strVal val="visible"/>
                                      </p:to>
                                    </p:set>
                                    <p:anim calcmode="lin" valueType="num">
                                      <p:cBhvr additive="base">
                                        <p:cTn id="25" dur="500" fill="hold"/>
                                        <p:tgtEl>
                                          <p:spTgt spid="7">
                                            <p:graphicEl>
                                              <a:chart seriesIdx="0" categoryIdx="2" bldStep="ptInSeries"/>
                                            </p:graphic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
                                            <p:graphicEl>
                                              <a:chart seriesIdx="0" categoryIdx="2"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
                                            <p:graphicEl>
                                              <a:chart seriesIdx="0" categoryIdx="3" bldStep="ptInSeries"/>
                                            </p:graphicEl>
                                          </p:spTgt>
                                        </p:tgtEl>
                                        <p:attrNameLst>
                                          <p:attrName>style.visibility</p:attrName>
                                        </p:attrNameLst>
                                      </p:cBhvr>
                                      <p:to>
                                        <p:strVal val="visible"/>
                                      </p:to>
                                    </p:set>
                                    <p:anim calcmode="lin" valueType="num">
                                      <p:cBhvr additive="base">
                                        <p:cTn id="31" dur="500" fill="hold"/>
                                        <p:tgtEl>
                                          <p:spTgt spid="7">
                                            <p:graphicEl>
                                              <a:chart seriesIdx="0" categoryIdx="3" bldStep="ptInSeries"/>
                                            </p:graphic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
                                            <p:graphicEl>
                                              <a:chart seriesIdx="0" categoryIdx="3"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
                                            <p:graphicEl>
                                              <a:chart seriesIdx="0" categoryIdx="4" bldStep="ptInSeries"/>
                                            </p:graphicEl>
                                          </p:spTgt>
                                        </p:tgtEl>
                                        <p:attrNameLst>
                                          <p:attrName>style.visibility</p:attrName>
                                        </p:attrNameLst>
                                      </p:cBhvr>
                                      <p:to>
                                        <p:strVal val="visible"/>
                                      </p:to>
                                    </p:set>
                                    <p:anim calcmode="lin" valueType="num">
                                      <p:cBhvr additive="base">
                                        <p:cTn id="37" dur="500" fill="hold"/>
                                        <p:tgtEl>
                                          <p:spTgt spid="7">
                                            <p:graphicEl>
                                              <a:chart seriesIdx="0" categoryIdx="4" bldStep="ptInSeries"/>
                                            </p:graphic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
                                            <p:graphicEl>
                                              <a:chart seriesIdx="0" categoryIdx="4"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
                                            <p:graphicEl>
                                              <a:chart seriesIdx="0" categoryIdx="5" bldStep="ptInSeries"/>
                                            </p:graphicEl>
                                          </p:spTgt>
                                        </p:tgtEl>
                                        <p:attrNameLst>
                                          <p:attrName>style.visibility</p:attrName>
                                        </p:attrNameLst>
                                      </p:cBhvr>
                                      <p:to>
                                        <p:strVal val="visible"/>
                                      </p:to>
                                    </p:set>
                                    <p:anim calcmode="lin" valueType="num">
                                      <p:cBhvr additive="base">
                                        <p:cTn id="43" dur="500" fill="hold"/>
                                        <p:tgtEl>
                                          <p:spTgt spid="7">
                                            <p:graphicEl>
                                              <a:chart seriesIdx="0" categoryIdx="5" bldStep="ptInSeries"/>
                                            </p:graphic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
                                            <p:graphicEl>
                                              <a:chart seriesIdx="0" categoryIdx="5"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
                                            <p:graphicEl>
                                              <a:chart seriesIdx="0" categoryIdx="6" bldStep="ptInSeries"/>
                                            </p:graphicEl>
                                          </p:spTgt>
                                        </p:tgtEl>
                                        <p:attrNameLst>
                                          <p:attrName>style.visibility</p:attrName>
                                        </p:attrNameLst>
                                      </p:cBhvr>
                                      <p:to>
                                        <p:strVal val="visible"/>
                                      </p:to>
                                    </p:set>
                                    <p:anim calcmode="lin" valueType="num">
                                      <p:cBhvr additive="base">
                                        <p:cTn id="49" dur="500" fill="hold"/>
                                        <p:tgtEl>
                                          <p:spTgt spid="7">
                                            <p:graphicEl>
                                              <a:chart seriesIdx="0" categoryIdx="6" bldStep="ptInSeries"/>
                                            </p:graphic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
                                            <p:graphicEl>
                                              <a:chart seriesIdx="0" categoryIdx="6"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bg/>
                                          </p:spTgt>
                                        </p:tgtEl>
                                        <p:attrNameLst>
                                          <p:attrName>style.visibility</p:attrName>
                                        </p:attrNameLst>
                                      </p:cBhvr>
                                      <p:to>
                                        <p:strVal val="visible"/>
                                      </p:to>
                                    </p:set>
                                    <p:anim calcmode="lin" valueType="num">
                                      <p:cBhvr additive="base">
                                        <p:cTn id="55" dur="500" fill="hold"/>
                                        <p:tgtEl>
                                          <p:spTgt spid="5">
                                            <p:bg/>
                                          </p:spTgt>
                                        </p:tgtEl>
                                        <p:attrNameLst>
                                          <p:attrName>ppt_x</p:attrName>
                                        </p:attrNameLst>
                                      </p:cBhvr>
                                      <p:tavLst>
                                        <p:tav tm="0">
                                          <p:val>
                                            <p:strVal val="#ppt_x"/>
                                          </p:val>
                                        </p:tav>
                                        <p:tav tm="100000">
                                          <p:val>
                                            <p:strVal val="#ppt_x"/>
                                          </p:val>
                                        </p:tav>
                                      </p:tavLst>
                                    </p:anim>
                                    <p:anim calcmode="lin" valueType="num">
                                      <p:cBhvr additive="base">
                                        <p:cTn id="56"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xEl>
                                              <p:pRg st="0" end="0"/>
                                            </p:txEl>
                                          </p:spTgt>
                                        </p:tgtEl>
                                        <p:attrNameLst>
                                          <p:attrName>style.visibility</p:attrName>
                                        </p:attrNameLst>
                                      </p:cBhvr>
                                      <p:to>
                                        <p:strVal val="visible"/>
                                      </p:to>
                                    </p:set>
                                    <p:anim calcmode="lin" valueType="num">
                                      <p:cBhvr additive="base">
                                        <p:cTn id="6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txEl>
                                              <p:pRg st="1" end="1"/>
                                            </p:txEl>
                                          </p:spTgt>
                                        </p:tgtEl>
                                        <p:attrNameLst>
                                          <p:attrName>style.visibility</p:attrName>
                                        </p:attrNameLst>
                                      </p:cBhvr>
                                      <p:to>
                                        <p:strVal val="visible"/>
                                      </p:to>
                                    </p:set>
                                    <p:anim calcmode="lin" valueType="num">
                                      <p:cBhvr additive="base">
                                        <p:cTn id="6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
                                            <p:txEl>
                                              <p:pRg st="2" end="2"/>
                                            </p:txEl>
                                          </p:spTgt>
                                        </p:tgtEl>
                                        <p:attrNameLst>
                                          <p:attrName>style.visibility</p:attrName>
                                        </p:attrNameLst>
                                      </p:cBhvr>
                                      <p:to>
                                        <p:strVal val="visible"/>
                                      </p:to>
                                    </p:set>
                                    <p:anim calcmode="lin" valueType="num">
                                      <p:cBhvr additive="base">
                                        <p:cTn id="7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5">
                                            <p:txEl>
                                              <p:pRg st="3" end="3"/>
                                            </p:txEl>
                                          </p:spTgt>
                                        </p:tgtEl>
                                        <p:attrNameLst>
                                          <p:attrName>style.visibility</p:attrName>
                                        </p:attrNameLst>
                                      </p:cBhvr>
                                      <p:to>
                                        <p:strVal val="visible"/>
                                      </p:to>
                                    </p:set>
                                    <p:anim calcmode="lin" valueType="num">
                                      <p:cBhvr additive="base">
                                        <p:cTn id="7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animBg="1"/>
      <p:bldGraphic spid="7" grpId="0">
        <p:bldSub>
          <a:bldChart bld="seriesEl"/>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133350"/>
            <a:ext cx="8915400" cy="495300"/>
          </a:xfrm>
        </p:spPr>
        <p:txBody>
          <a:bodyPr>
            <a:noAutofit/>
          </a:bodyPr>
          <a:lstStyle/>
          <a:p>
            <a:r>
              <a:rPr lang="en-US" sz="2800" b="1" dirty="0" smtClean="0">
                <a:latin typeface="+mn-lt"/>
              </a:rPr>
              <a:t>Gender Parity Index for Secondary Education</a:t>
            </a:r>
            <a:endParaRPr lang="en-US" sz="2800" b="1" dirty="0">
              <a:latin typeface="+mn-lt"/>
            </a:endParaRPr>
          </a:p>
        </p:txBody>
      </p:sp>
      <p:sp>
        <p:nvSpPr>
          <p:cNvPr id="5" name="Content Placeholder 4"/>
          <p:cNvSpPr>
            <a:spLocks noGrp="1"/>
          </p:cNvSpPr>
          <p:nvPr>
            <p:ph sz="half" idx="1"/>
          </p:nvPr>
        </p:nvSpPr>
        <p:spPr>
          <a:xfrm>
            <a:off x="152400" y="742950"/>
            <a:ext cx="4114800" cy="4190999"/>
          </a:xfrm>
          <a:ln>
            <a:solidFill>
              <a:srgbClr val="FF0000"/>
            </a:solidFill>
          </a:ln>
        </p:spPr>
        <p:txBody>
          <a:bodyPr>
            <a:normAutofit fontScale="85000" lnSpcReduction="20000"/>
          </a:bodyPr>
          <a:lstStyle/>
          <a:p>
            <a:pPr marL="0" lvl="0" indent="0">
              <a:spcBef>
                <a:spcPts val="1000"/>
              </a:spcBef>
              <a:buClrTx/>
              <a:buSzTx/>
              <a:buNone/>
            </a:pPr>
            <a:r>
              <a:rPr lang="en-US" sz="2200" b="1" dirty="0">
                <a:solidFill>
                  <a:prstClr val="black"/>
                </a:solidFill>
              </a:rPr>
              <a:t>Gender Parity Index in Grade 9</a:t>
            </a:r>
            <a:r>
              <a:rPr lang="en-US" sz="2200" b="1" dirty="0" smtClean="0">
                <a:solidFill>
                  <a:prstClr val="black"/>
                </a:solidFill>
              </a:rPr>
              <a:t> -12</a:t>
            </a:r>
            <a:endParaRPr lang="en-US" sz="2200" b="1" dirty="0">
              <a:solidFill>
                <a:prstClr val="black"/>
              </a:solidFill>
            </a:endParaRPr>
          </a:p>
          <a:p>
            <a:pPr lvl="0">
              <a:spcBef>
                <a:spcPts val="1000"/>
              </a:spcBef>
              <a:buClrTx/>
              <a:buSzTx/>
              <a:buFont typeface="Wingdings" pitchFamily="2" charset="2"/>
              <a:buChar char="v"/>
            </a:pPr>
            <a:r>
              <a:rPr lang="en-US" sz="2400" dirty="0">
                <a:solidFill>
                  <a:prstClr val="black"/>
                </a:solidFill>
              </a:rPr>
              <a:t>There is huge gap between male and female enrollment in secondary </a:t>
            </a:r>
            <a:r>
              <a:rPr lang="en-US" sz="2400" dirty="0" smtClean="0">
                <a:solidFill>
                  <a:prstClr val="black"/>
                </a:solidFill>
              </a:rPr>
              <a:t>education, for </a:t>
            </a:r>
            <a:r>
              <a:rPr lang="en-US" sz="2400" dirty="0">
                <a:solidFill>
                  <a:prstClr val="black"/>
                </a:solidFill>
              </a:rPr>
              <a:t>example the gender parity index (GPI) of secondary education (9-12) is 0.62. </a:t>
            </a:r>
            <a:r>
              <a:rPr lang="en-US" sz="2400" dirty="0" smtClean="0">
                <a:solidFill>
                  <a:prstClr val="black"/>
                </a:solidFill>
              </a:rPr>
              <a:t>al though efforts made to </a:t>
            </a:r>
            <a:r>
              <a:rPr lang="en-US" sz="2400" dirty="0">
                <a:solidFill>
                  <a:prstClr val="black"/>
                </a:solidFill>
              </a:rPr>
              <a:t>expand access for the </a:t>
            </a:r>
            <a:r>
              <a:rPr lang="en-US" sz="2400" dirty="0" smtClean="0">
                <a:solidFill>
                  <a:prstClr val="black"/>
                </a:solidFill>
              </a:rPr>
              <a:t>secondary </a:t>
            </a:r>
            <a:r>
              <a:rPr lang="en-US" sz="2400" dirty="0">
                <a:solidFill>
                  <a:prstClr val="black"/>
                </a:solidFill>
              </a:rPr>
              <a:t>education </a:t>
            </a:r>
            <a:r>
              <a:rPr lang="en-US" sz="2400" dirty="0" smtClean="0">
                <a:solidFill>
                  <a:prstClr val="black"/>
                </a:solidFill>
              </a:rPr>
              <a:t>and highly motivated,  but schools </a:t>
            </a:r>
            <a:r>
              <a:rPr lang="en-US" sz="2400" dirty="0">
                <a:solidFill>
                  <a:prstClr val="black"/>
                </a:solidFill>
              </a:rPr>
              <a:t>lack the enough material and facilities like laboratory ,library, </a:t>
            </a:r>
            <a:r>
              <a:rPr lang="en-US" sz="2400" dirty="0" smtClean="0">
                <a:solidFill>
                  <a:prstClr val="black"/>
                </a:solidFill>
              </a:rPr>
              <a:t>internet, computers </a:t>
            </a:r>
            <a:r>
              <a:rPr lang="en-US" sz="2400" dirty="0">
                <a:solidFill>
                  <a:prstClr val="black"/>
                </a:solidFill>
              </a:rPr>
              <a:t>and electric light etc.</a:t>
            </a:r>
          </a:p>
          <a:p>
            <a:pPr>
              <a:spcBef>
                <a:spcPts val="1000"/>
              </a:spcBef>
              <a:buClrTx/>
              <a:buSzTx/>
              <a:buFont typeface="Wingdings" pitchFamily="2" charset="2"/>
              <a:buChar char="v"/>
            </a:pPr>
            <a:r>
              <a:rPr lang="en-US" sz="2400" dirty="0" smtClean="0">
                <a:solidFill>
                  <a:prstClr val="black"/>
                </a:solidFill>
              </a:rPr>
              <a:t>This </a:t>
            </a:r>
            <a:r>
              <a:rPr lang="en-US" sz="2400" dirty="0">
                <a:solidFill>
                  <a:prstClr val="black"/>
                </a:solidFill>
              </a:rPr>
              <a:t>implies still a high performance results to achieve targets and still there is a big gap</a:t>
            </a:r>
            <a:endParaRPr lang="en-US" sz="2400" b="1" dirty="0">
              <a:solidFill>
                <a:prstClr val="black"/>
              </a:solidFill>
            </a:endParaRPr>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1851955696"/>
              </p:ext>
            </p:extLst>
          </p:nvPr>
        </p:nvGraphicFramePr>
        <p:xfrm>
          <a:off x="4267200" y="800100"/>
          <a:ext cx="4800600" cy="40576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54452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
                                            <p:graphicEl>
                                              <a:chart seriesIdx="0" categoryIdx="0" bldStep="ptInSeries"/>
                                            </p:graphicEl>
                                          </p:spTgt>
                                        </p:tgtEl>
                                        <p:attrNameLst>
                                          <p:attrName>style.visibility</p:attrName>
                                        </p:attrNameLst>
                                      </p:cBhvr>
                                      <p:to>
                                        <p:strVal val="visible"/>
                                      </p:to>
                                    </p:set>
                                    <p:anim calcmode="lin" valueType="num">
                                      <p:cBhvr additive="base">
                                        <p:cTn id="13" dur="500" fill="hold"/>
                                        <p:tgtEl>
                                          <p:spTgt spid="7">
                                            <p:graphicEl>
                                              <a:chart seriesIdx="0" categoryIdx="0" bldStep="ptInSeries"/>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
                                            <p:graphicEl>
                                              <a:chart seriesIdx="0" categoryIdx="0"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
                                            <p:graphicEl>
                                              <a:chart seriesIdx="0" categoryIdx="1" bldStep="ptInSeries"/>
                                            </p:graphicEl>
                                          </p:spTgt>
                                        </p:tgtEl>
                                        <p:attrNameLst>
                                          <p:attrName>style.visibility</p:attrName>
                                        </p:attrNameLst>
                                      </p:cBhvr>
                                      <p:to>
                                        <p:strVal val="visible"/>
                                      </p:to>
                                    </p:set>
                                    <p:anim calcmode="lin" valueType="num">
                                      <p:cBhvr additive="base">
                                        <p:cTn id="19" dur="500" fill="hold"/>
                                        <p:tgtEl>
                                          <p:spTgt spid="7">
                                            <p:graphicEl>
                                              <a:chart seriesIdx="0" categoryIdx="1" bldStep="ptInSeries"/>
                                            </p:graphic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
                                            <p:graphicEl>
                                              <a:chart seriesIdx="0" categoryIdx="1"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graphicEl>
                                              <a:chart seriesIdx="0" categoryIdx="2" bldStep="ptInSeries"/>
                                            </p:graphicEl>
                                          </p:spTgt>
                                        </p:tgtEl>
                                        <p:attrNameLst>
                                          <p:attrName>style.visibility</p:attrName>
                                        </p:attrNameLst>
                                      </p:cBhvr>
                                      <p:to>
                                        <p:strVal val="visible"/>
                                      </p:to>
                                    </p:set>
                                    <p:anim calcmode="lin" valueType="num">
                                      <p:cBhvr additive="base">
                                        <p:cTn id="25" dur="500" fill="hold"/>
                                        <p:tgtEl>
                                          <p:spTgt spid="7">
                                            <p:graphicEl>
                                              <a:chart seriesIdx="0" categoryIdx="2" bldStep="ptInSeries"/>
                                            </p:graphic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
                                            <p:graphicEl>
                                              <a:chart seriesIdx="0" categoryIdx="2"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
                                            <p:graphicEl>
                                              <a:chart seriesIdx="0" categoryIdx="3" bldStep="ptInSeries"/>
                                            </p:graphicEl>
                                          </p:spTgt>
                                        </p:tgtEl>
                                        <p:attrNameLst>
                                          <p:attrName>style.visibility</p:attrName>
                                        </p:attrNameLst>
                                      </p:cBhvr>
                                      <p:to>
                                        <p:strVal val="visible"/>
                                      </p:to>
                                    </p:set>
                                    <p:anim calcmode="lin" valueType="num">
                                      <p:cBhvr additive="base">
                                        <p:cTn id="31" dur="500" fill="hold"/>
                                        <p:tgtEl>
                                          <p:spTgt spid="7">
                                            <p:graphicEl>
                                              <a:chart seriesIdx="0" categoryIdx="3" bldStep="ptInSeries"/>
                                            </p:graphic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
                                            <p:graphicEl>
                                              <a:chart seriesIdx="0" categoryIdx="3"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
                                            <p:graphicEl>
                                              <a:chart seriesIdx="0" categoryIdx="4" bldStep="ptInSeries"/>
                                            </p:graphicEl>
                                          </p:spTgt>
                                        </p:tgtEl>
                                        <p:attrNameLst>
                                          <p:attrName>style.visibility</p:attrName>
                                        </p:attrNameLst>
                                      </p:cBhvr>
                                      <p:to>
                                        <p:strVal val="visible"/>
                                      </p:to>
                                    </p:set>
                                    <p:anim calcmode="lin" valueType="num">
                                      <p:cBhvr additive="base">
                                        <p:cTn id="37" dur="500" fill="hold"/>
                                        <p:tgtEl>
                                          <p:spTgt spid="7">
                                            <p:graphicEl>
                                              <a:chart seriesIdx="0" categoryIdx="4" bldStep="ptInSeries"/>
                                            </p:graphic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
                                            <p:graphicEl>
                                              <a:chart seriesIdx="0" categoryIdx="4"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
                                            <p:graphicEl>
                                              <a:chart seriesIdx="0" categoryIdx="5" bldStep="ptInSeries"/>
                                            </p:graphicEl>
                                          </p:spTgt>
                                        </p:tgtEl>
                                        <p:attrNameLst>
                                          <p:attrName>style.visibility</p:attrName>
                                        </p:attrNameLst>
                                      </p:cBhvr>
                                      <p:to>
                                        <p:strVal val="visible"/>
                                      </p:to>
                                    </p:set>
                                    <p:anim calcmode="lin" valueType="num">
                                      <p:cBhvr additive="base">
                                        <p:cTn id="43" dur="500" fill="hold"/>
                                        <p:tgtEl>
                                          <p:spTgt spid="7">
                                            <p:graphicEl>
                                              <a:chart seriesIdx="0" categoryIdx="5" bldStep="ptInSeries"/>
                                            </p:graphic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
                                            <p:graphicEl>
                                              <a:chart seriesIdx="0" categoryIdx="5"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
                                            <p:graphicEl>
                                              <a:chart seriesIdx="0" categoryIdx="6" bldStep="ptInSeries"/>
                                            </p:graphicEl>
                                          </p:spTgt>
                                        </p:tgtEl>
                                        <p:attrNameLst>
                                          <p:attrName>style.visibility</p:attrName>
                                        </p:attrNameLst>
                                      </p:cBhvr>
                                      <p:to>
                                        <p:strVal val="visible"/>
                                      </p:to>
                                    </p:set>
                                    <p:anim calcmode="lin" valueType="num">
                                      <p:cBhvr additive="base">
                                        <p:cTn id="49" dur="500" fill="hold"/>
                                        <p:tgtEl>
                                          <p:spTgt spid="7">
                                            <p:graphicEl>
                                              <a:chart seriesIdx="0" categoryIdx="6" bldStep="ptInSeries"/>
                                            </p:graphic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
                                            <p:graphicEl>
                                              <a:chart seriesIdx="0" categoryIdx="6"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bg/>
                                          </p:spTgt>
                                        </p:tgtEl>
                                        <p:attrNameLst>
                                          <p:attrName>style.visibility</p:attrName>
                                        </p:attrNameLst>
                                      </p:cBhvr>
                                      <p:to>
                                        <p:strVal val="visible"/>
                                      </p:to>
                                    </p:set>
                                    <p:anim calcmode="lin" valueType="num">
                                      <p:cBhvr additive="base">
                                        <p:cTn id="55" dur="500" fill="hold"/>
                                        <p:tgtEl>
                                          <p:spTgt spid="5">
                                            <p:bg/>
                                          </p:spTgt>
                                        </p:tgtEl>
                                        <p:attrNameLst>
                                          <p:attrName>ppt_x</p:attrName>
                                        </p:attrNameLst>
                                      </p:cBhvr>
                                      <p:tavLst>
                                        <p:tav tm="0">
                                          <p:val>
                                            <p:strVal val="#ppt_x"/>
                                          </p:val>
                                        </p:tav>
                                        <p:tav tm="100000">
                                          <p:val>
                                            <p:strVal val="#ppt_x"/>
                                          </p:val>
                                        </p:tav>
                                      </p:tavLst>
                                    </p:anim>
                                    <p:anim calcmode="lin" valueType="num">
                                      <p:cBhvr additive="base">
                                        <p:cTn id="56"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xEl>
                                              <p:pRg st="0" end="0"/>
                                            </p:txEl>
                                          </p:spTgt>
                                        </p:tgtEl>
                                        <p:attrNameLst>
                                          <p:attrName>style.visibility</p:attrName>
                                        </p:attrNameLst>
                                      </p:cBhvr>
                                      <p:to>
                                        <p:strVal val="visible"/>
                                      </p:to>
                                    </p:set>
                                    <p:anim calcmode="lin" valueType="num">
                                      <p:cBhvr additive="base">
                                        <p:cTn id="6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txEl>
                                              <p:pRg st="1" end="1"/>
                                            </p:txEl>
                                          </p:spTgt>
                                        </p:tgtEl>
                                        <p:attrNameLst>
                                          <p:attrName>style.visibility</p:attrName>
                                        </p:attrNameLst>
                                      </p:cBhvr>
                                      <p:to>
                                        <p:strVal val="visible"/>
                                      </p:to>
                                    </p:set>
                                    <p:anim calcmode="lin" valueType="num">
                                      <p:cBhvr additive="base">
                                        <p:cTn id="6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
                                            <p:txEl>
                                              <p:pRg st="2" end="2"/>
                                            </p:txEl>
                                          </p:spTgt>
                                        </p:tgtEl>
                                        <p:attrNameLst>
                                          <p:attrName>style.visibility</p:attrName>
                                        </p:attrNameLst>
                                      </p:cBhvr>
                                      <p:to>
                                        <p:strVal val="visible"/>
                                      </p:to>
                                    </p:set>
                                    <p:anim calcmode="lin" valueType="num">
                                      <p:cBhvr additive="base">
                                        <p:cTn id="7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animBg="1"/>
      <p:bldGraphic spid="7" grpId="0">
        <p:bldSub>
          <a:bldChart bld="seriesEl"/>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133350"/>
            <a:ext cx="8915400" cy="495300"/>
          </a:xfrm>
        </p:spPr>
        <p:txBody>
          <a:bodyPr>
            <a:noAutofit/>
          </a:bodyPr>
          <a:lstStyle/>
          <a:p>
            <a:pPr algn="ctr"/>
            <a:r>
              <a:rPr lang="en-US" sz="4000" b="1" dirty="0" smtClean="0">
                <a:latin typeface="+mn-lt"/>
              </a:rPr>
              <a:t>Special Needs Education</a:t>
            </a:r>
            <a:endParaRPr lang="en-US" sz="4000" b="1" dirty="0">
              <a:latin typeface="+mn-lt"/>
            </a:endParaRPr>
          </a:p>
        </p:txBody>
      </p:sp>
      <p:sp>
        <p:nvSpPr>
          <p:cNvPr id="5" name="Content Placeholder 4"/>
          <p:cNvSpPr>
            <a:spLocks noGrp="1"/>
          </p:cNvSpPr>
          <p:nvPr>
            <p:ph sz="half" idx="1"/>
          </p:nvPr>
        </p:nvSpPr>
        <p:spPr>
          <a:xfrm>
            <a:off x="152400" y="742950"/>
            <a:ext cx="4114800" cy="4190999"/>
          </a:xfrm>
          <a:ln>
            <a:solidFill>
              <a:srgbClr val="FF0000"/>
            </a:solidFill>
          </a:ln>
        </p:spPr>
        <p:txBody>
          <a:bodyPr>
            <a:normAutofit fontScale="85000" lnSpcReduction="20000"/>
          </a:bodyPr>
          <a:lstStyle/>
          <a:p>
            <a:pPr marL="0" lvl="0" indent="0">
              <a:spcBef>
                <a:spcPts val="1000"/>
              </a:spcBef>
              <a:buClrTx/>
              <a:buSzTx/>
              <a:buNone/>
            </a:pPr>
            <a:r>
              <a:rPr lang="en-US" sz="2200" b="1" dirty="0">
                <a:solidFill>
                  <a:prstClr val="black"/>
                </a:solidFill>
              </a:rPr>
              <a:t>Children with SNE</a:t>
            </a:r>
          </a:p>
          <a:p>
            <a:pPr lvl="0">
              <a:spcBef>
                <a:spcPts val="1000"/>
              </a:spcBef>
              <a:buClrTx/>
              <a:buSzTx/>
              <a:buFont typeface="Wingdings" pitchFamily="2" charset="2"/>
              <a:buChar char="q"/>
            </a:pPr>
            <a:r>
              <a:rPr lang="en-US" sz="2200" dirty="0">
                <a:solidFill>
                  <a:prstClr val="black"/>
                </a:solidFill>
              </a:rPr>
              <a:t>Attention is given to promote access to education for children with special needs enrollment in grade (1-8). </a:t>
            </a:r>
          </a:p>
          <a:p>
            <a:pPr lvl="0">
              <a:spcBef>
                <a:spcPts val="1000"/>
              </a:spcBef>
              <a:buClrTx/>
              <a:buSzTx/>
              <a:buFont typeface="Wingdings" pitchFamily="2" charset="2"/>
              <a:buChar char="q"/>
            </a:pPr>
            <a:r>
              <a:rPr lang="en-US" sz="2200" dirty="0">
                <a:solidFill>
                  <a:prstClr val="black"/>
                </a:solidFill>
              </a:rPr>
              <a:t>6%, 8</a:t>
            </a:r>
            <a:r>
              <a:rPr lang="en-US" sz="2200" dirty="0" smtClean="0">
                <a:solidFill>
                  <a:prstClr val="black"/>
                </a:solidFill>
              </a:rPr>
              <a:t>%, 8</a:t>
            </a:r>
            <a:r>
              <a:rPr lang="en-US" sz="2200" dirty="0">
                <a:solidFill>
                  <a:prstClr val="black"/>
                </a:solidFill>
              </a:rPr>
              <a:t>% </a:t>
            </a:r>
            <a:r>
              <a:rPr lang="en-US" sz="2200" dirty="0" smtClean="0">
                <a:solidFill>
                  <a:prstClr val="black"/>
                </a:solidFill>
              </a:rPr>
              <a:t>and 9% performance </a:t>
            </a:r>
            <a:r>
              <a:rPr lang="en-US" sz="2200" dirty="0">
                <a:solidFill>
                  <a:prstClr val="black"/>
                </a:solidFill>
              </a:rPr>
              <a:t>results were achieved against the annual plan target from </a:t>
            </a:r>
            <a:r>
              <a:rPr lang="en-US" sz="2200" dirty="0" smtClean="0">
                <a:solidFill>
                  <a:prstClr val="black"/>
                </a:solidFill>
              </a:rPr>
              <a:t>2008-2011 respectively</a:t>
            </a:r>
            <a:endParaRPr lang="en-US" sz="2200" dirty="0">
              <a:solidFill>
                <a:prstClr val="black"/>
              </a:solidFill>
            </a:endParaRPr>
          </a:p>
          <a:p>
            <a:pPr lvl="0">
              <a:spcBef>
                <a:spcPts val="1000"/>
              </a:spcBef>
              <a:buClrTx/>
              <a:buSzTx/>
              <a:buFont typeface="Wingdings" pitchFamily="2" charset="2"/>
              <a:buChar char="q"/>
            </a:pPr>
            <a:r>
              <a:rPr lang="en-US" sz="2200" dirty="0">
                <a:solidFill>
                  <a:prstClr val="black"/>
                </a:solidFill>
              </a:rPr>
              <a:t>GTP II plans to reach at 75% </a:t>
            </a:r>
            <a:r>
              <a:rPr lang="en-US" sz="2200" dirty="0" smtClean="0">
                <a:solidFill>
                  <a:prstClr val="black"/>
                </a:solidFill>
              </a:rPr>
              <a:t>(12% </a:t>
            </a:r>
            <a:r>
              <a:rPr lang="en-US" sz="2200" dirty="0">
                <a:solidFill>
                  <a:prstClr val="black"/>
                </a:solidFill>
              </a:rPr>
              <a:t>achieved so far, </a:t>
            </a:r>
            <a:r>
              <a:rPr lang="en-US" sz="2200" dirty="0" smtClean="0">
                <a:solidFill>
                  <a:prstClr val="black"/>
                </a:solidFill>
              </a:rPr>
              <a:t>-88% </a:t>
            </a:r>
            <a:r>
              <a:rPr lang="en-US" sz="2200" dirty="0">
                <a:solidFill>
                  <a:prstClr val="black"/>
                </a:solidFill>
              </a:rPr>
              <a:t>is not yet achieved)</a:t>
            </a:r>
          </a:p>
          <a:p>
            <a:pPr lvl="0">
              <a:spcBef>
                <a:spcPts val="1000"/>
              </a:spcBef>
              <a:buClrTx/>
              <a:buSzTx/>
              <a:buFont typeface="Wingdings" pitchFamily="2" charset="2"/>
              <a:buChar char="q"/>
            </a:pPr>
            <a:r>
              <a:rPr lang="en-US" sz="2200" dirty="0">
                <a:solidFill>
                  <a:prstClr val="black"/>
                </a:solidFill>
              </a:rPr>
              <a:t>This shows that there is big gap in supporting children with special needs enrollment in grade (1-8). </a:t>
            </a:r>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157580654"/>
              </p:ext>
            </p:extLst>
          </p:nvPr>
        </p:nvGraphicFramePr>
        <p:xfrm>
          <a:off x="4267200" y="800100"/>
          <a:ext cx="4800600" cy="40576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91221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
                                            <p:graphicEl>
                                              <a:chart seriesIdx="0" categoryIdx="0" bldStep="ptInSeries"/>
                                            </p:graphicEl>
                                          </p:spTgt>
                                        </p:tgtEl>
                                        <p:attrNameLst>
                                          <p:attrName>style.visibility</p:attrName>
                                        </p:attrNameLst>
                                      </p:cBhvr>
                                      <p:to>
                                        <p:strVal val="visible"/>
                                      </p:to>
                                    </p:set>
                                    <p:anim calcmode="lin" valueType="num">
                                      <p:cBhvr additive="base">
                                        <p:cTn id="13" dur="500" fill="hold"/>
                                        <p:tgtEl>
                                          <p:spTgt spid="7">
                                            <p:graphicEl>
                                              <a:chart seriesIdx="0" categoryIdx="0" bldStep="ptInSeries"/>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
                                            <p:graphicEl>
                                              <a:chart seriesIdx="0" categoryIdx="0"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
                                            <p:graphicEl>
                                              <a:chart seriesIdx="0" categoryIdx="1" bldStep="ptInSeries"/>
                                            </p:graphicEl>
                                          </p:spTgt>
                                        </p:tgtEl>
                                        <p:attrNameLst>
                                          <p:attrName>style.visibility</p:attrName>
                                        </p:attrNameLst>
                                      </p:cBhvr>
                                      <p:to>
                                        <p:strVal val="visible"/>
                                      </p:to>
                                    </p:set>
                                    <p:anim calcmode="lin" valueType="num">
                                      <p:cBhvr additive="base">
                                        <p:cTn id="19" dur="500" fill="hold"/>
                                        <p:tgtEl>
                                          <p:spTgt spid="7">
                                            <p:graphicEl>
                                              <a:chart seriesIdx="0" categoryIdx="1" bldStep="ptInSeries"/>
                                            </p:graphic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
                                            <p:graphicEl>
                                              <a:chart seriesIdx="0" categoryIdx="1"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graphicEl>
                                              <a:chart seriesIdx="0" categoryIdx="2" bldStep="ptInSeries"/>
                                            </p:graphicEl>
                                          </p:spTgt>
                                        </p:tgtEl>
                                        <p:attrNameLst>
                                          <p:attrName>style.visibility</p:attrName>
                                        </p:attrNameLst>
                                      </p:cBhvr>
                                      <p:to>
                                        <p:strVal val="visible"/>
                                      </p:to>
                                    </p:set>
                                    <p:anim calcmode="lin" valueType="num">
                                      <p:cBhvr additive="base">
                                        <p:cTn id="25" dur="500" fill="hold"/>
                                        <p:tgtEl>
                                          <p:spTgt spid="7">
                                            <p:graphicEl>
                                              <a:chart seriesIdx="0" categoryIdx="2" bldStep="ptInSeries"/>
                                            </p:graphic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
                                            <p:graphicEl>
                                              <a:chart seriesIdx="0" categoryIdx="2"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
                                            <p:graphicEl>
                                              <a:chart seriesIdx="0" categoryIdx="3" bldStep="ptInSeries"/>
                                            </p:graphicEl>
                                          </p:spTgt>
                                        </p:tgtEl>
                                        <p:attrNameLst>
                                          <p:attrName>style.visibility</p:attrName>
                                        </p:attrNameLst>
                                      </p:cBhvr>
                                      <p:to>
                                        <p:strVal val="visible"/>
                                      </p:to>
                                    </p:set>
                                    <p:anim calcmode="lin" valueType="num">
                                      <p:cBhvr additive="base">
                                        <p:cTn id="31" dur="500" fill="hold"/>
                                        <p:tgtEl>
                                          <p:spTgt spid="7">
                                            <p:graphicEl>
                                              <a:chart seriesIdx="0" categoryIdx="3" bldStep="ptInSeries"/>
                                            </p:graphic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
                                            <p:graphicEl>
                                              <a:chart seriesIdx="0" categoryIdx="3"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
                                            <p:graphicEl>
                                              <a:chart seriesIdx="0" categoryIdx="4" bldStep="ptInSeries"/>
                                            </p:graphicEl>
                                          </p:spTgt>
                                        </p:tgtEl>
                                        <p:attrNameLst>
                                          <p:attrName>style.visibility</p:attrName>
                                        </p:attrNameLst>
                                      </p:cBhvr>
                                      <p:to>
                                        <p:strVal val="visible"/>
                                      </p:to>
                                    </p:set>
                                    <p:anim calcmode="lin" valueType="num">
                                      <p:cBhvr additive="base">
                                        <p:cTn id="37" dur="500" fill="hold"/>
                                        <p:tgtEl>
                                          <p:spTgt spid="7">
                                            <p:graphicEl>
                                              <a:chart seriesIdx="0" categoryIdx="4" bldStep="ptInSeries"/>
                                            </p:graphic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
                                            <p:graphicEl>
                                              <a:chart seriesIdx="0" categoryIdx="4"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
                                            <p:graphicEl>
                                              <a:chart seriesIdx="0" categoryIdx="5" bldStep="ptInSeries"/>
                                            </p:graphicEl>
                                          </p:spTgt>
                                        </p:tgtEl>
                                        <p:attrNameLst>
                                          <p:attrName>style.visibility</p:attrName>
                                        </p:attrNameLst>
                                      </p:cBhvr>
                                      <p:to>
                                        <p:strVal val="visible"/>
                                      </p:to>
                                    </p:set>
                                    <p:anim calcmode="lin" valueType="num">
                                      <p:cBhvr additive="base">
                                        <p:cTn id="43" dur="500" fill="hold"/>
                                        <p:tgtEl>
                                          <p:spTgt spid="7">
                                            <p:graphicEl>
                                              <a:chart seriesIdx="0" categoryIdx="5" bldStep="ptInSeries"/>
                                            </p:graphic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
                                            <p:graphicEl>
                                              <a:chart seriesIdx="0" categoryIdx="5"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
                                            <p:graphicEl>
                                              <a:chart seriesIdx="0" categoryIdx="6" bldStep="ptInSeries"/>
                                            </p:graphicEl>
                                          </p:spTgt>
                                        </p:tgtEl>
                                        <p:attrNameLst>
                                          <p:attrName>style.visibility</p:attrName>
                                        </p:attrNameLst>
                                      </p:cBhvr>
                                      <p:to>
                                        <p:strVal val="visible"/>
                                      </p:to>
                                    </p:set>
                                    <p:anim calcmode="lin" valueType="num">
                                      <p:cBhvr additive="base">
                                        <p:cTn id="49" dur="500" fill="hold"/>
                                        <p:tgtEl>
                                          <p:spTgt spid="7">
                                            <p:graphicEl>
                                              <a:chart seriesIdx="0" categoryIdx="6" bldStep="ptInSeries"/>
                                            </p:graphic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
                                            <p:graphicEl>
                                              <a:chart seriesIdx="0" categoryIdx="6" bldStep="ptInSeries"/>
                                            </p:graphic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bg/>
                                          </p:spTgt>
                                        </p:tgtEl>
                                        <p:attrNameLst>
                                          <p:attrName>style.visibility</p:attrName>
                                        </p:attrNameLst>
                                      </p:cBhvr>
                                      <p:to>
                                        <p:strVal val="visible"/>
                                      </p:to>
                                    </p:set>
                                    <p:anim calcmode="lin" valueType="num">
                                      <p:cBhvr additive="base">
                                        <p:cTn id="55" dur="500" fill="hold"/>
                                        <p:tgtEl>
                                          <p:spTgt spid="5">
                                            <p:bg/>
                                          </p:spTgt>
                                        </p:tgtEl>
                                        <p:attrNameLst>
                                          <p:attrName>ppt_x</p:attrName>
                                        </p:attrNameLst>
                                      </p:cBhvr>
                                      <p:tavLst>
                                        <p:tav tm="0">
                                          <p:val>
                                            <p:strVal val="#ppt_x"/>
                                          </p:val>
                                        </p:tav>
                                        <p:tav tm="100000">
                                          <p:val>
                                            <p:strVal val="#ppt_x"/>
                                          </p:val>
                                        </p:tav>
                                      </p:tavLst>
                                    </p:anim>
                                    <p:anim calcmode="lin" valueType="num">
                                      <p:cBhvr additive="base">
                                        <p:cTn id="56"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xEl>
                                              <p:pRg st="0" end="0"/>
                                            </p:txEl>
                                          </p:spTgt>
                                        </p:tgtEl>
                                        <p:attrNameLst>
                                          <p:attrName>style.visibility</p:attrName>
                                        </p:attrNameLst>
                                      </p:cBhvr>
                                      <p:to>
                                        <p:strVal val="visible"/>
                                      </p:to>
                                    </p:set>
                                    <p:anim calcmode="lin" valueType="num">
                                      <p:cBhvr additive="base">
                                        <p:cTn id="6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txEl>
                                              <p:pRg st="1" end="1"/>
                                            </p:txEl>
                                          </p:spTgt>
                                        </p:tgtEl>
                                        <p:attrNameLst>
                                          <p:attrName>style.visibility</p:attrName>
                                        </p:attrNameLst>
                                      </p:cBhvr>
                                      <p:to>
                                        <p:strVal val="visible"/>
                                      </p:to>
                                    </p:set>
                                    <p:anim calcmode="lin" valueType="num">
                                      <p:cBhvr additive="base">
                                        <p:cTn id="6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
                                            <p:txEl>
                                              <p:pRg st="2" end="2"/>
                                            </p:txEl>
                                          </p:spTgt>
                                        </p:tgtEl>
                                        <p:attrNameLst>
                                          <p:attrName>style.visibility</p:attrName>
                                        </p:attrNameLst>
                                      </p:cBhvr>
                                      <p:to>
                                        <p:strVal val="visible"/>
                                      </p:to>
                                    </p:set>
                                    <p:anim calcmode="lin" valueType="num">
                                      <p:cBhvr additive="base">
                                        <p:cTn id="7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5">
                                            <p:txEl>
                                              <p:pRg st="3" end="3"/>
                                            </p:txEl>
                                          </p:spTgt>
                                        </p:tgtEl>
                                        <p:attrNameLst>
                                          <p:attrName>style.visibility</p:attrName>
                                        </p:attrNameLst>
                                      </p:cBhvr>
                                      <p:to>
                                        <p:strVal val="visible"/>
                                      </p:to>
                                    </p:set>
                                    <p:anim calcmode="lin" valueType="num">
                                      <p:cBhvr additive="base">
                                        <p:cTn id="7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5">
                                            <p:txEl>
                                              <p:pRg st="4" end="4"/>
                                            </p:txEl>
                                          </p:spTgt>
                                        </p:tgtEl>
                                        <p:attrNameLst>
                                          <p:attrName>style.visibility</p:attrName>
                                        </p:attrNameLst>
                                      </p:cBhvr>
                                      <p:to>
                                        <p:strVal val="visible"/>
                                      </p:to>
                                    </p:set>
                                    <p:anim calcmode="lin" valueType="num">
                                      <p:cBhvr additive="base">
                                        <p:cTn id="8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animBg="1"/>
      <p:bldGraphic spid="7" grpId="0">
        <p:bldSub>
          <a:bldChart bld="seriesEl"/>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33350"/>
            <a:ext cx="8229600" cy="609600"/>
          </a:xfrm>
        </p:spPr>
        <p:txBody>
          <a:bodyPr>
            <a:noAutofit/>
          </a:bodyPr>
          <a:lstStyle/>
          <a:p>
            <a:pPr algn="ctr"/>
            <a:r>
              <a:rPr lang="en-US" sz="4000" b="1" dirty="0" smtClean="0">
                <a:latin typeface="+mn-lt"/>
              </a:rPr>
              <a:t>Adult Education </a:t>
            </a:r>
            <a:endParaRPr lang="en-US" sz="4000" b="1" dirty="0">
              <a:latin typeface="+mn-lt"/>
            </a:endParaRPr>
          </a:p>
        </p:txBody>
      </p:sp>
      <p:sp>
        <p:nvSpPr>
          <p:cNvPr id="5" name="Content Placeholder 4"/>
          <p:cNvSpPr>
            <a:spLocks noGrp="1"/>
          </p:cNvSpPr>
          <p:nvPr>
            <p:ph idx="1"/>
          </p:nvPr>
        </p:nvSpPr>
        <p:spPr>
          <a:xfrm>
            <a:off x="152400" y="819150"/>
            <a:ext cx="8763000" cy="4038600"/>
          </a:xfrm>
          <a:ln>
            <a:solidFill>
              <a:srgbClr val="FF0000"/>
            </a:solidFill>
          </a:ln>
        </p:spPr>
        <p:txBody>
          <a:bodyPr>
            <a:normAutofit/>
          </a:bodyPr>
          <a:lstStyle/>
          <a:p>
            <a:pPr lvl="0">
              <a:spcBef>
                <a:spcPts val="1000"/>
              </a:spcBef>
              <a:buClrTx/>
              <a:buSzTx/>
              <a:buFont typeface="Wingdings" pitchFamily="2" charset="2"/>
              <a:buChar char="Ø"/>
            </a:pPr>
            <a:r>
              <a:rPr lang="en-US" sz="2400" dirty="0">
                <a:solidFill>
                  <a:prstClr val="black"/>
                </a:solidFill>
              </a:rPr>
              <a:t>The National Adult Education Strategy (NAES) and ESDP V put a special focus on integrated Functional Adult Education (IFAE). Integrated Functional adult Education (</a:t>
            </a:r>
            <a:r>
              <a:rPr lang="en-US" sz="2400" dirty="0" smtClean="0">
                <a:solidFill>
                  <a:prstClr val="black"/>
                </a:solidFill>
              </a:rPr>
              <a:t>IFAE) which provides </a:t>
            </a:r>
            <a:r>
              <a:rPr lang="en-US" sz="2400" dirty="0">
                <a:solidFill>
                  <a:prstClr val="black"/>
                </a:solidFill>
              </a:rPr>
              <a:t>skills on reading, writing and arithmetic integrated with practical knowledge and skills. </a:t>
            </a:r>
            <a:endParaRPr lang="en-US" sz="2400" dirty="0" smtClean="0">
              <a:solidFill>
                <a:prstClr val="black"/>
              </a:solidFill>
            </a:endParaRPr>
          </a:p>
          <a:p>
            <a:pPr lvl="0">
              <a:spcBef>
                <a:spcPts val="1000"/>
              </a:spcBef>
              <a:buClrTx/>
              <a:buSzTx/>
              <a:buFont typeface="Wingdings" pitchFamily="2" charset="2"/>
              <a:buChar char="Ø"/>
            </a:pPr>
            <a:r>
              <a:rPr lang="en-US" sz="2400" dirty="0" smtClean="0">
                <a:solidFill>
                  <a:prstClr val="black"/>
                </a:solidFill>
              </a:rPr>
              <a:t>It </a:t>
            </a:r>
            <a:r>
              <a:rPr lang="en-US" sz="2400" dirty="0">
                <a:solidFill>
                  <a:prstClr val="black"/>
                </a:solidFill>
              </a:rPr>
              <a:t>is a two year program designed to address illiterate adults who are 15-60 years of age</a:t>
            </a:r>
            <a:r>
              <a:rPr lang="en-US" sz="2400" dirty="0" smtClean="0">
                <a:solidFill>
                  <a:prstClr val="black"/>
                </a:solidFill>
              </a:rPr>
              <a:t>.</a:t>
            </a:r>
          </a:p>
          <a:p>
            <a:pPr lvl="0">
              <a:spcBef>
                <a:spcPts val="1000"/>
              </a:spcBef>
              <a:buClrTx/>
              <a:buSzTx/>
              <a:buFont typeface="Wingdings" pitchFamily="2" charset="2"/>
              <a:buChar char="Ø"/>
            </a:pPr>
            <a:r>
              <a:rPr lang="en-US" sz="2400" dirty="0" smtClean="0">
                <a:ea typeface="Calibri"/>
                <a:cs typeface="Times New Roman"/>
              </a:rPr>
              <a:t> In </a:t>
            </a:r>
            <a:r>
              <a:rPr lang="en-US" sz="2400" dirty="0">
                <a:ea typeface="Calibri"/>
                <a:cs typeface="Times New Roman"/>
              </a:rPr>
              <a:t>2008E.C, about </a:t>
            </a:r>
            <a:r>
              <a:rPr lang="en-US" sz="2400" b="1" dirty="0">
                <a:ea typeface="Calibri"/>
                <a:cs typeface="Times New Roman"/>
              </a:rPr>
              <a:t>78,796</a:t>
            </a:r>
            <a:r>
              <a:rPr lang="en-US" sz="2400" dirty="0">
                <a:ea typeface="Calibri"/>
                <a:cs typeface="Times New Roman"/>
              </a:rPr>
              <a:t> adults participated in function adult education program while enrolled </a:t>
            </a:r>
            <a:r>
              <a:rPr lang="en-US" sz="2400" b="1" dirty="0">
                <a:ea typeface="Calibri"/>
                <a:cs typeface="Times New Roman"/>
              </a:rPr>
              <a:t>120,662</a:t>
            </a:r>
            <a:r>
              <a:rPr lang="en-US" sz="2400" dirty="0">
                <a:ea typeface="Calibri"/>
                <a:cs typeface="Times New Roman"/>
              </a:rPr>
              <a:t> in 2011. </a:t>
            </a:r>
            <a:endParaRPr lang="en-US" sz="2400" dirty="0">
              <a:latin typeface="Calibri"/>
              <a:ea typeface="Times New Roman"/>
              <a:cs typeface="Times New Roman"/>
            </a:endParaRPr>
          </a:p>
          <a:p>
            <a:pPr lvl="0">
              <a:spcBef>
                <a:spcPts val="1000"/>
              </a:spcBef>
              <a:buClrTx/>
              <a:buSzTx/>
              <a:buFont typeface="Wingdings" pitchFamily="2" charset="2"/>
              <a:buChar char="Ø"/>
            </a:pPr>
            <a:endParaRPr lang="en-US" sz="2200" dirty="0">
              <a:solidFill>
                <a:prstClr val="black"/>
              </a:solidFill>
            </a:endParaRPr>
          </a:p>
        </p:txBody>
      </p:sp>
    </p:spTree>
    <p:extLst>
      <p:ext uri="{BB962C8B-B14F-4D97-AF65-F5344CB8AC3E}">
        <p14:creationId xmlns:p14="http://schemas.microsoft.com/office/powerpoint/2010/main" val="597396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bg/>
                                          </p:spTgt>
                                        </p:tgtEl>
                                        <p:attrNameLst>
                                          <p:attrName>style.visibility</p:attrName>
                                        </p:attrNameLst>
                                      </p:cBhvr>
                                      <p:to>
                                        <p:strVal val="visible"/>
                                      </p:to>
                                    </p:set>
                                    <p:anim calcmode="lin" valueType="num">
                                      <p:cBhvr additive="base">
                                        <p:cTn id="13" dur="500" fill="hold"/>
                                        <p:tgtEl>
                                          <p:spTgt spid="5">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 calcmode="lin" valueType="num">
                                      <p:cBhvr additive="base">
                                        <p:cTn id="25"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anim calcmode="lin" valueType="num">
                                      <p:cBhvr additive="base">
                                        <p:cTn id="3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4294967295"/>
            <p:extLst>
              <p:ext uri="{D42A27DB-BD31-4B8C-83A1-F6EECF244321}">
                <p14:modId xmlns:p14="http://schemas.microsoft.com/office/powerpoint/2010/main" val="2708205942"/>
              </p:ext>
            </p:extLst>
          </p:nvPr>
        </p:nvGraphicFramePr>
        <p:xfrm>
          <a:off x="228600" y="895350"/>
          <a:ext cx="8610600" cy="381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3759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33350"/>
            <a:ext cx="8839200" cy="762000"/>
          </a:xfrm>
          <a:ln>
            <a:solidFill>
              <a:srgbClr val="FF0000"/>
            </a:solidFill>
          </a:ln>
        </p:spPr>
        <p:txBody>
          <a:bodyPr>
            <a:noAutofit/>
          </a:bodyPr>
          <a:lstStyle/>
          <a:p>
            <a:r>
              <a:rPr lang="en-US" sz="3000" b="1" dirty="0">
                <a:latin typeface="+mn-lt"/>
              </a:rPr>
              <a:t>Teachers Development and Education leadership</a:t>
            </a:r>
          </a:p>
        </p:txBody>
      </p:sp>
      <p:sp>
        <p:nvSpPr>
          <p:cNvPr id="3" name="Content Placeholder 2"/>
          <p:cNvSpPr>
            <a:spLocks noGrp="1"/>
          </p:cNvSpPr>
          <p:nvPr>
            <p:ph idx="1"/>
          </p:nvPr>
        </p:nvSpPr>
        <p:spPr>
          <a:xfrm>
            <a:off x="228600" y="1047750"/>
            <a:ext cx="8686800" cy="3886200"/>
          </a:xfrm>
          <a:ln>
            <a:solidFill>
              <a:srgbClr val="FF0000"/>
            </a:solidFill>
          </a:ln>
        </p:spPr>
        <p:txBody>
          <a:bodyPr>
            <a:normAutofit/>
          </a:bodyPr>
          <a:lstStyle/>
          <a:p>
            <a:pPr>
              <a:buBlip>
                <a:blip r:embed="rId2"/>
              </a:buBlip>
            </a:pPr>
            <a:r>
              <a:rPr lang="en-US" dirty="0" smtClean="0"/>
              <a:t> Preparation </a:t>
            </a:r>
            <a:r>
              <a:rPr lang="en-US" dirty="0"/>
              <a:t>of qualified teachers for primary schools did not progress as expected to meet the national </a:t>
            </a:r>
            <a:r>
              <a:rPr lang="en-US" dirty="0" smtClean="0"/>
              <a:t>standards.</a:t>
            </a:r>
          </a:p>
          <a:p>
            <a:pPr marL="0" indent="0">
              <a:buNone/>
            </a:pPr>
            <a:endParaRPr lang="en-US" dirty="0" smtClean="0"/>
          </a:p>
          <a:p>
            <a:pPr>
              <a:buBlip>
                <a:blip r:embed="rId2"/>
              </a:buBlip>
            </a:pPr>
            <a:r>
              <a:rPr lang="en-US" dirty="0" smtClean="0"/>
              <a:t> To </a:t>
            </a:r>
            <a:r>
              <a:rPr lang="en-US" dirty="0"/>
              <a:t>upgrade teachers to qualify for teaching in the first cycle primary education, summer and continuing courses are being provided in different institutions that resulted to increase the qualified teachers of primary education from 35% in 2008E.C to 45% in </a:t>
            </a:r>
            <a:r>
              <a:rPr lang="en-US" dirty="0" smtClean="0"/>
              <a:t>2012E.C.</a:t>
            </a:r>
          </a:p>
        </p:txBody>
      </p:sp>
    </p:spTree>
    <p:extLst>
      <p:ext uri="{BB962C8B-B14F-4D97-AF65-F5344CB8AC3E}">
        <p14:creationId xmlns:p14="http://schemas.microsoft.com/office/powerpoint/2010/main" val="3828373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350"/>
            <a:ext cx="8229600" cy="762000"/>
          </a:xfrm>
          <a:ln>
            <a:solidFill>
              <a:srgbClr val="FF0000"/>
            </a:solidFill>
          </a:ln>
        </p:spPr>
        <p:txBody>
          <a:bodyPr>
            <a:noAutofit/>
          </a:bodyPr>
          <a:lstStyle/>
          <a:p>
            <a:r>
              <a:rPr lang="en-US" sz="3000" b="1" dirty="0" err="1" smtClean="0">
                <a:latin typeface="+mn-lt"/>
              </a:rPr>
              <a:t>Cont</a:t>
            </a:r>
            <a:r>
              <a:rPr lang="en-US" sz="3000" b="1" dirty="0" smtClean="0">
                <a:latin typeface="+mn-lt"/>
              </a:rPr>
              <a:t>……….</a:t>
            </a:r>
            <a:endParaRPr lang="en-US" sz="3000" b="1" dirty="0">
              <a:latin typeface="+mn-lt"/>
            </a:endParaRPr>
          </a:p>
        </p:txBody>
      </p:sp>
      <p:sp>
        <p:nvSpPr>
          <p:cNvPr id="3" name="Content Placeholder 2"/>
          <p:cNvSpPr>
            <a:spLocks noGrp="1"/>
          </p:cNvSpPr>
          <p:nvPr>
            <p:ph idx="1"/>
          </p:nvPr>
        </p:nvSpPr>
        <p:spPr>
          <a:xfrm>
            <a:off x="152400" y="1047750"/>
            <a:ext cx="8763000" cy="3886200"/>
          </a:xfrm>
          <a:ln>
            <a:solidFill>
              <a:srgbClr val="FF0000"/>
            </a:solidFill>
          </a:ln>
        </p:spPr>
        <p:txBody>
          <a:bodyPr>
            <a:normAutofit/>
          </a:bodyPr>
          <a:lstStyle/>
          <a:p>
            <a:pPr>
              <a:buBlip>
                <a:blip r:embed="rId2"/>
              </a:buBlip>
            </a:pPr>
            <a:r>
              <a:rPr lang="en-US" dirty="0" smtClean="0"/>
              <a:t> Similarly </a:t>
            </a:r>
            <a:r>
              <a:rPr lang="en-US" dirty="0"/>
              <a:t>the coverage of secondary school (9-12</a:t>
            </a:r>
            <a:r>
              <a:rPr lang="en-US" dirty="0" smtClean="0"/>
              <a:t>) </a:t>
            </a:r>
            <a:r>
              <a:rPr lang="en-US" dirty="0"/>
              <a:t>qualified </a:t>
            </a:r>
            <a:r>
              <a:rPr lang="en-US" dirty="0" smtClean="0"/>
              <a:t>teachers were </a:t>
            </a:r>
            <a:r>
              <a:rPr lang="en-US" dirty="0"/>
              <a:t>78% in 2008E.C increased to </a:t>
            </a:r>
            <a:r>
              <a:rPr lang="en-US" dirty="0" smtClean="0"/>
              <a:t>85% </a:t>
            </a:r>
            <a:r>
              <a:rPr lang="en-US" dirty="0"/>
              <a:t>in 2011E.C. Student-teacher ratio (STR) in primary schools (1-8) stood at </a:t>
            </a:r>
            <a:r>
              <a:rPr lang="en-US" dirty="0" smtClean="0"/>
              <a:t>1:123 </a:t>
            </a:r>
            <a:r>
              <a:rPr lang="en-US" dirty="0"/>
              <a:t>in 2008E.C has further improved to </a:t>
            </a:r>
            <a:r>
              <a:rPr lang="en-US" dirty="0" smtClean="0"/>
              <a:t>1:70 </a:t>
            </a:r>
            <a:r>
              <a:rPr lang="en-US" dirty="0"/>
              <a:t>in 2012E.C. Secondary school (9-12) student-teacher ratio stood at 1</a:t>
            </a:r>
            <a:r>
              <a:rPr lang="en-US" dirty="0" smtClean="0"/>
              <a:t>:67 </a:t>
            </a:r>
            <a:r>
              <a:rPr lang="en-US" dirty="0"/>
              <a:t>in 2008E.C and in 2012E.C it has improved further to </a:t>
            </a:r>
            <a:r>
              <a:rPr lang="en-US" dirty="0" smtClean="0"/>
              <a:t>1:22</a:t>
            </a:r>
            <a:endParaRPr lang="en-US" dirty="0"/>
          </a:p>
        </p:txBody>
      </p:sp>
    </p:spTree>
    <p:extLst>
      <p:ext uri="{BB962C8B-B14F-4D97-AF65-F5344CB8AC3E}">
        <p14:creationId xmlns:p14="http://schemas.microsoft.com/office/powerpoint/2010/main" val="2073199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bg/>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33350"/>
            <a:ext cx="8686800" cy="609600"/>
          </a:xfrm>
          <a:ln>
            <a:solidFill>
              <a:srgbClr val="FF0000"/>
            </a:solidFill>
          </a:ln>
        </p:spPr>
        <p:txBody>
          <a:bodyPr>
            <a:normAutofit/>
          </a:bodyPr>
          <a:lstStyle/>
          <a:p>
            <a:pPr algn="ctr"/>
            <a:r>
              <a:rPr lang="en-US" sz="3600" b="1" dirty="0">
                <a:latin typeface="+mn-lt"/>
              </a:rPr>
              <a:t>Number of teachers at all Levels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8437325"/>
              </p:ext>
            </p:extLst>
          </p:nvPr>
        </p:nvGraphicFramePr>
        <p:xfrm>
          <a:off x="152400" y="971550"/>
          <a:ext cx="8839200" cy="4038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5713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down)">
                                      <p:cBhvr>
                                        <p:cTn id="13" dur="580">
                                          <p:stCondLst>
                                            <p:cond delay="0"/>
                                          </p:stCondLst>
                                        </p:cTn>
                                        <p:tgtEl>
                                          <p:spTgt spid="4">
                                            <p:graphicEl>
                                              <a:chart seriesIdx="-3" categoryIdx="-3" bldStep="gridLegend"/>
                                            </p:graphicEl>
                                          </p:spTgt>
                                        </p:tgtEl>
                                      </p:cBhvr>
                                    </p:animEffect>
                                    <p:anim calcmode="lin" valueType="num">
                                      <p:cBhvr>
                                        <p:cTn id="14" dur="1822" tmFilter="0,0; 0.14,0.36; 0.43,0.73; 0.71,0.91; 1.0,1.0">
                                          <p:stCondLst>
                                            <p:cond delay="0"/>
                                          </p:stCondLst>
                                        </p:cTn>
                                        <p:tgtEl>
                                          <p:spTgt spid="4">
                                            <p:graphicEl>
                                              <a:chart seriesIdx="-3" categoryIdx="-3" bldStep="gridLegend"/>
                                            </p:graphic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4">
                                            <p:graphicEl>
                                              <a:chart seriesIdx="-3" categoryIdx="-3" bldStep="gridLegend"/>
                                            </p:graphic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4">
                                            <p:graphicEl>
                                              <a:chart seriesIdx="-3" categoryIdx="-3" bldStep="gridLegend"/>
                                            </p:graphic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4">
                                            <p:graphicEl>
                                              <a:chart seriesIdx="-3" categoryIdx="-3" bldStep="gridLegend"/>
                                            </p:graphic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4">
                                            <p:graphicEl>
                                              <a:chart seriesIdx="-3" categoryIdx="-3" bldStep="gridLegend"/>
                                            </p:graphic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4">
                                            <p:graphicEl>
                                              <a:chart seriesIdx="-3" categoryIdx="-3" bldStep="gridLegend"/>
                                            </p:graphicEl>
                                          </p:spTgt>
                                        </p:tgtEl>
                                      </p:cBhvr>
                                      <p:to x="100000" y="60000"/>
                                    </p:animScale>
                                    <p:animScale>
                                      <p:cBhvr>
                                        <p:cTn id="20" dur="166" decel="50000">
                                          <p:stCondLst>
                                            <p:cond delay="676"/>
                                          </p:stCondLst>
                                        </p:cTn>
                                        <p:tgtEl>
                                          <p:spTgt spid="4">
                                            <p:graphicEl>
                                              <a:chart seriesIdx="-3" categoryIdx="-3" bldStep="gridLegend"/>
                                            </p:graphicEl>
                                          </p:spTgt>
                                        </p:tgtEl>
                                      </p:cBhvr>
                                      <p:to x="100000" y="100000"/>
                                    </p:animScale>
                                    <p:animScale>
                                      <p:cBhvr>
                                        <p:cTn id="21" dur="26">
                                          <p:stCondLst>
                                            <p:cond delay="1312"/>
                                          </p:stCondLst>
                                        </p:cTn>
                                        <p:tgtEl>
                                          <p:spTgt spid="4">
                                            <p:graphicEl>
                                              <a:chart seriesIdx="-3" categoryIdx="-3" bldStep="gridLegend"/>
                                            </p:graphicEl>
                                          </p:spTgt>
                                        </p:tgtEl>
                                      </p:cBhvr>
                                      <p:to x="100000" y="80000"/>
                                    </p:animScale>
                                    <p:animScale>
                                      <p:cBhvr>
                                        <p:cTn id="22" dur="166" decel="50000">
                                          <p:stCondLst>
                                            <p:cond delay="1338"/>
                                          </p:stCondLst>
                                        </p:cTn>
                                        <p:tgtEl>
                                          <p:spTgt spid="4">
                                            <p:graphicEl>
                                              <a:chart seriesIdx="-3" categoryIdx="-3" bldStep="gridLegend"/>
                                            </p:graphicEl>
                                          </p:spTgt>
                                        </p:tgtEl>
                                      </p:cBhvr>
                                      <p:to x="100000" y="100000"/>
                                    </p:animScale>
                                    <p:animScale>
                                      <p:cBhvr>
                                        <p:cTn id="23" dur="26">
                                          <p:stCondLst>
                                            <p:cond delay="1642"/>
                                          </p:stCondLst>
                                        </p:cTn>
                                        <p:tgtEl>
                                          <p:spTgt spid="4">
                                            <p:graphicEl>
                                              <a:chart seriesIdx="-3" categoryIdx="-3" bldStep="gridLegend"/>
                                            </p:graphicEl>
                                          </p:spTgt>
                                        </p:tgtEl>
                                      </p:cBhvr>
                                      <p:to x="100000" y="90000"/>
                                    </p:animScale>
                                    <p:animScale>
                                      <p:cBhvr>
                                        <p:cTn id="24" dur="166" decel="50000">
                                          <p:stCondLst>
                                            <p:cond delay="1668"/>
                                          </p:stCondLst>
                                        </p:cTn>
                                        <p:tgtEl>
                                          <p:spTgt spid="4">
                                            <p:graphicEl>
                                              <a:chart seriesIdx="-3" categoryIdx="-3" bldStep="gridLegend"/>
                                            </p:graphicEl>
                                          </p:spTgt>
                                        </p:tgtEl>
                                      </p:cBhvr>
                                      <p:to x="100000" y="100000"/>
                                    </p:animScale>
                                    <p:animScale>
                                      <p:cBhvr>
                                        <p:cTn id="25" dur="26">
                                          <p:stCondLst>
                                            <p:cond delay="1808"/>
                                          </p:stCondLst>
                                        </p:cTn>
                                        <p:tgtEl>
                                          <p:spTgt spid="4">
                                            <p:graphicEl>
                                              <a:chart seriesIdx="-3" categoryIdx="-3" bldStep="gridLegend"/>
                                            </p:graphicEl>
                                          </p:spTgt>
                                        </p:tgtEl>
                                      </p:cBhvr>
                                      <p:to x="100000" y="95000"/>
                                    </p:animScale>
                                    <p:animScale>
                                      <p:cBhvr>
                                        <p:cTn id="26" dur="166" decel="50000">
                                          <p:stCondLst>
                                            <p:cond delay="1834"/>
                                          </p:stCondLst>
                                        </p:cTn>
                                        <p:tgtEl>
                                          <p:spTgt spid="4">
                                            <p:graphicEl>
                                              <a:chart seriesIdx="-3" categoryIdx="-3" bldStep="gridLegend"/>
                                            </p:graphicEl>
                                          </p:spTgt>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4">
                                            <p:graphicEl>
                                              <a:chart seriesIdx="-4" categoryIdx="0" bldStep="category"/>
                                            </p:graphicEl>
                                          </p:spTgt>
                                        </p:tgtEl>
                                        <p:attrNameLst>
                                          <p:attrName>style.visibility</p:attrName>
                                        </p:attrNameLst>
                                      </p:cBhvr>
                                      <p:to>
                                        <p:strVal val="visible"/>
                                      </p:to>
                                    </p:set>
                                    <p:animEffect transition="in" filter="wipe(down)">
                                      <p:cBhvr>
                                        <p:cTn id="31" dur="580">
                                          <p:stCondLst>
                                            <p:cond delay="0"/>
                                          </p:stCondLst>
                                        </p:cTn>
                                        <p:tgtEl>
                                          <p:spTgt spid="4">
                                            <p:graphicEl>
                                              <a:chart seriesIdx="-4" categoryIdx="0" bldStep="category"/>
                                            </p:graphicEl>
                                          </p:spTgt>
                                        </p:tgtEl>
                                      </p:cBhvr>
                                    </p:animEffect>
                                    <p:anim calcmode="lin" valueType="num">
                                      <p:cBhvr>
                                        <p:cTn id="32" dur="1822" tmFilter="0,0; 0.14,0.36; 0.43,0.73; 0.71,0.91; 1.0,1.0">
                                          <p:stCondLst>
                                            <p:cond delay="0"/>
                                          </p:stCondLst>
                                        </p:cTn>
                                        <p:tgtEl>
                                          <p:spTgt spid="4">
                                            <p:graphicEl>
                                              <a:chart seriesIdx="-4" categoryIdx="0" bldStep="category"/>
                                            </p:graphic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4">
                                            <p:graphicEl>
                                              <a:chart seriesIdx="-4" categoryIdx="0" bldStep="category"/>
                                            </p:graphic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4">
                                            <p:graphicEl>
                                              <a:chart seriesIdx="-4" categoryIdx="0" bldStep="category"/>
                                            </p:graphic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4">
                                            <p:graphicEl>
                                              <a:chart seriesIdx="-4" categoryIdx="0" bldStep="category"/>
                                            </p:graphic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4">
                                            <p:graphicEl>
                                              <a:chart seriesIdx="-4" categoryIdx="0" bldStep="category"/>
                                            </p:graphic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4">
                                            <p:graphicEl>
                                              <a:chart seriesIdx="-4" categoryIdx="0" bldStep="category"/>
                                            </p:graphicEl>
                                          </p:spTgt>
                                        </p:tgtEl>
                                      </p:cBhvr>
                                      <p:to x="100000" y="60000"/>
                                    </p:animScale>
                                    <p:animScale>
                                      <p:cBhvr>
                                        <p:cTn id="38" dur="166" decel="50000">
                                          <p:stCondLst>
                                            <p:cond delay="676"/>
                                          </p:stCondLst>
                                        </p:cTn>
                                        <p:tgtEl>
                                          <p:spTgt spid="4">
                                            <p:graphicEl>
                                              <a:chart seriesIdx="-4" categoryIdx="0" bldStep="category"/>
                                            </p:graphicEl>
                                          </p:spTgt>
                                        </p:tgtEl>
                                      </p:cBhvr>
                                      <p:to x="100000" y="100000"/>
                                    </p:animScale>
                                    <p:animScale>
                                      <p:cBhvr>
                                        <p:cTn id="39" dur="26">
                                          <p:stCondLst>
                                            <p:cond delay="1312"/>
                                          </p:stCondLst>
                                        </p:cTn>
                                        <p:tgtEl>
                                          <p:spTgt spid="4">
                                            <p:graphicEl>
                                              <a:chart seriesIdx="-4" categoryIdx="0" bldStep="category"/>
                                            </p:graphicEl>
                                          </p:spTgt>
                                        </p:tgtEl>
                                      </p:cBhvr>
                                      <p:to x="100000" y="80000"/>
                                    </p:animScale>
                                    <p:animScale>
                                      <p:cBhvr>
                                        <p:cTn id="40" dur="166" decel="50000">
                                          <p:stCondLst>
                                            <p:cond delay="1338"/>
                                          </p:stCondLst>
                                        </p:cTn>
                                        <p:tgtEl>
                                          <p:spTgt spid="4">
                                            <p:graphicEl>
                                              <a:chart seriesIdx="-4" categoryIdx="0" bldStep="category"/>
                                            </p:graphicEl>
                                          </p:spTgt>
                                        </p:tgtEl>
                                      </p:cBhvr>
                                      <p:to x="100000" y="100000"/>
                                    </p:animScale>
                                    <p:animScale>
                                      <p:cBhvr>
                                        <p:cTn id="41" dur="26">
                                          <p:stCondLst>
                                            <p:cond delay="1642"/>
                                          </p:stCondLst>
                                        </p:cTn>
                                        <p:tgtEl>
                                          <p:spTgt spid="4">
                                            <p:graphicEl>
                                              <a:chart seriesIdx="-4" categoryIdx="0" bldStep="category"/>
                                            </p:graphicEl>
                                          </p:spTgt>
                                        </p:tgtEl>
                                      </p:cBhvr>
                                      <p:to x="100000" y="90000"/>
                                    </p:animScale>
                                    <p:animScale>
                                      <p:cBhvr>
                                        <p:cTn id="42" dur="166" decel="50000">
                                          <p:stCondLst>
                                            <p:cond delay="1668"/>
                                          </p:stCondLst>
                                        </p:cTn>
                                        <p:tgtEl>
                                          <p:spTgt spid="4">
                                            <p:graphicEl>
                                              <a:chart seriesIdx="-4" categoryIdx="0" bldStep="category"/>
                                            </p:graphicEl>
                                          </p:spTgt>
                                        </p:tgtEl>
                                      </p:cBhvr>
                                      <p:to x="100000" y="100000"/>
                                    </p:animScale>
                                    <p:animScale>
                                      <p:cBhvr>
                                        <p:cTn id="43" dur="26">
                                          <p:stCondLst>
                                            <p:cond delay="1808"/>
                                          </p:stCondLst>
                                        </p:cTn>
                                        <p:tgtEl>
                                          <p:spTgt spid="4">
                                            <p:graphicEl>
                                              <a:chart seriesIdx="-4" categoryIdx="0" bldStep="category"/>
                                            </p:graphicEl>
                                          </p:spTgt>
                                        </p:tgtEl>
                                      </p:cBhvr>
                                      <p:to x="100000" y="95000"/>
                                    </p:animScale>
                                    <p:animScale>
                                      <p:cBhvr>
                                        <p:cTn id="44" dur="166" decel="50000">
                                          <p:stCondLst>
                                            <p:cond delay="1834"/>
                                          </p:stCondLst>
                                        </p:cTn>
                                        <p:tgtEl>
                                          <p:spTgt spid="4">
                                            <p:graphicEl>
                                              <a:chart seriesIdx="-4" categoryIdx="0" bldStep="category"/>
                                            </p:graphicEl>
                                          </p:spTgt>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26" presetClass="entr" presetSubtype="0" fill="hold" grpId="0" nodeType="clickEffect">
                                  <p:stCondLst>
                                    <p:cond delay="0"/>
                                  </p:stCondLst>
                                  <p:childTnLst>
                                    <p:set>
                                      <p:cBhvr>
                                        <p:cTn id="48" dur="1" fill="hold">
                                          <p:stCondLst>
                                            <p:cond delay="0"/>
                                          </p:stCondLst>
                                        </p:cTn>
                                        <p:tgtEl>
                                          <p:spTgt spid="4">
                                            <p:graphicEl>
                                              <a:chart seriesIdx="-4" categoryIdx="1" bldStep="category"/>
                                            </p:graphicEl>
                                          </p:spTgt>
                                        </p:tgtEl>
                                        <p:attrNameLst>
                                          <p:attrName>style.visibility</p:attrName>
                                        </p:attrNameLst>
                                      </p:cBhvr>
                                      <p:to>
                                        <p:strVal val="visible"/>
                                      </p:to>
                                    </p:set>
                                    <p:animEffect transition="in" filter="wipe(down)">
                                      <p:cBhvr>
                                        <p:cTn id="49" dur="580">
                                          <p:stCondLst>
                                            <p:cond delay="0"/>
                                          </p:stCondLst>
                                        </p:cTn>
                                        <p:tgtEl>
                                          <p:spTgt spid="4">
                                            <p:graphicEl>
                                              <a:chart seriesIdx="-4" categoryIdx="1" bldStep="category"/>
                                            </p:graphicEl>
                                          </p:spTgt>
                                        </p:tgtEl>
                                      </p:cBhvr>
                                    </p:animEffect>
                                    <p:anim calcmode="lin" valueType="num">
                                      <p:cBhvr>
                                        <p:cTn id="50" dur="1822" tmFilter="0,0; 0.14,0.36; 0.43,0.73; 0.71,0.91; 1.0,1.0">
                                          <p:stCondLst>
                                            <p:cond delay="0"/>
                                          </p:stCondLst>
                                        </p:cTn>
                                        <p:tgtEl>
                                          <p:spTgt spid="4">
                                            <p:graphicEl>
                                              <a:chart seriesIdx="-4" categoryIdx="1" bldStep="category"/>
                                            </p:graphicEl>
                                          </p:spTgt>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4">
                                            <p:graphicEl>
                                              <a:chart seriesIdx="-4" categoryIdx="1" bldStep="category"/>
                                            </p:graphicEl>
                                          </p:spTgt>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4">
                                            <p:graphicEl>
                                              <a:chart seriesIdx="-4" categoryIdx="1" bldStep="category"/>
                                            </p:graphicEl>
                                          </p:spTgt>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4">
                                            <p:graphicEl>
                                              <a:chart seriesIdx="-4" categoryIdx="1" bldStep="category"/>
                                            </p:graphicEl>
                                          </p:spTgt>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4">
                                            <p:graphicEl>
                                              <a:chart seriesIdx="-4" categoryIdx="1" bldStep="category"/>
                                            </p:graphicEl>
                                          </p:spTgt>
                                        </p:tgtEl>
                                        <p:attrNameLst>
                                          <p:attrName>ppt_y</p:attrName>
                                        </p:attrNameLst>
                                      </p:cBhvr>
                                      <p:tavLst>
                                        <p:tav tm="0" fmla="#ppt_y-sin(pi*$)/81">
                                          <p:val>
                                            <p:fltVal val="0"/>
                                          </p:val>
                                        </p:tav>
                                        <p:tav tm="100000">
                                          <p:val>
                                            <p:fltVal val="1"/>
                                          </p:val>
                                        </p:tav>
                                      </p:tavLst>
                                    </p:anim>
                                    <p:animScale>
                                      <p:cBhvr>
                                        <p:cTn id="55" dur="26">
                                          <p:stCondLst>
                                            <p:cond delay="650"/>
                                          </p:stCondLst>
                                        </p:cTn>
                                        <p:tgtEl>
                                          <p:spTgt spid="4">
                                            <p:graphicEl>
                                              <a:chart seriesIdx="-4" categoryIdx="1" bldStep="category"/>
                                            </p:graphicEl>
                                          </p:spTgt>
                                        </p:tgtEl>
                                      </p:cBhvr>
                                      <p:to x="100000" y="60000"/>
                                    </p:animScale>
                                    <p:animScale>
                                      <p:cBhvr>
                                        <p:cTn id="56" dur="166" decel="50000">
                                          <p:stCondLst>
                                            <p:cond delay="676"/>
                                          </p:stCondLst>
                                        </p:cTn>
                                        <p:tgtEl>
                                          <p:spTgt spid="4">
                                            <p:graphicEl>
                                              <a:chart seriesIdx="-4" categoryIdx="1" bldStep="category"/>
                                            </p:graphicEl>
                                          </p:spTgt>
                                        </p:tgtEl>
                                      </p:cBhvr>
                                      <p:to x="100000" y="100000"/>
                                    </p:animScale>
                                    <p:animScale>
                                      <p:cBhvr>
                                        <p:cTn id="57" dur="26">
                                          <p:stCondLst>
                                            <p:cond delay="1312"/>
                                          </p:stCondLst>
                                        </p:cTn>
                                        <p:tgtEl>
                                          <p:spTgt spid="4">
                                            <p:graphicEl>
                                              <a:chart seriesIdx="-4" categoryIdx="1" bldStep="category"/>
                                            </p:graphicEl>
                                          </p:spTgt>
                                        </p:tgtEl>
                                      </p:cBhvr>
                                      <p:to x="100000" y="80000"/>
                                    </p:animScale>
                                    <p:animScale>
                                      <p:cBhvr>
                                        <p:cTn id="58" dur="166" decel="50000">
                                          <p:stCondLst>
                                            <p:cond delay="1338"/>
                                          </p:stCondLst>
                                        </p:cTn>
                                        <p:tgtEl>
                                          <p:spTgt spid="4">
                                            <p:graphicEl>
                                              <a:chart seriesIdx="-4" categoryIdx="1" bldStep="category"/>
                                            </p:graphicEl>
                                          </p:spTgt>
                                        </p:tgtEl>
                                      </p:cBhvr>
                                      <p:to x="100000" y="100000"/>
                                    </p:animScale>
                                    <p:animScale>
                                      <p:cBhvr>
                                        <p:cTn id="59" dur="26">
                                          <p:stCondLst>
                                            <p:cond delay="1642"/>
                                          </p:stCondLst>
                                        </p:cTn>
                                        <p:tgtEl>
                                          <p:spTgt spid="4">
                                            <p:graphicEl>
                                              <a:chart seriesIdx="-4" categoryIdx="1" bldStep="category"/>
                                            </p:graphicEl>
                                          </p:spTgt>
                                        </p:tgtEl>
                                      </p:cBhvr>
                                      <p:to x="100000" y="90000"/>
                                    </p:animScale>
                                    <p:animScale>
                                      <p:cBhvr>
                                        <p:cTn id="60" dur="166" decel="50000">
                                          <p:stCondLst>
                                            <p:cond delay="1668"/>
                                          </p:stCondLst>
                                        </p:cTn>
                                        <p:tgtEl>
                                          <p:spTgt spid="4">
                                            <p:graphicEl>
                                              <a:chart seriesIdx="-4" categoryIdx="1" bldStep="category"/>
                                            </p:graphicEl>
                                          </p:spTgt>
                                        </p:tgtEl>
                                      </p:cBhvr>
                                      <p:to x="100000" y="100000"/>
                                    </p:animScale>
                                    <p:animScale>
                                      <p:cBhvr>
                                        <p:cTn id="61" dur="26">
                                          <p:stCondLst>
                                            <p:cond delay="1808"/>
                                          </p:stCondLst>
                                        </p:cTn>
                                        <p:tgtEl>
                                          <p:spTgt spid="4">
                                            <p:graphicEl>
                                              <a:chart seriesIdx="-4" categoryIdx="1" bldStep="category"/>
                                            </p:graphicEl>
                                          </p:spTgt>
                                        </p:tgtEl>
                                      </p:cBhvr>
                                      <p:to x="100000" y="95000"/>
                                    </p:animScale>
                                    <p:animScale>
                                      <p:cBhvr>
                                        <p:cTn id="62" dur="166" decel="50000">
                                          <p:stCondLst>
                                            <p:cond delay="1834"/>
                                          </p:stCondLst>
                                        </p:cTn>
                                        <p:tgtEl>
                                          <p:spTgt spid="4">
                                            <p:graphicEl>
                                              <a:chart seriesIdx="-4" categoryIdx="1" bldStep="category"/>
                                            </p:graphicEl>
                                          </p:spTgt>
                                        </p:tgtEl>
                                      </p:cBhvr>
                                      <p:to x="100000" y="100000"/>
                                    </p:animScale>
                                  </p:childTnLst>
                                </p:cTn>
                              </p:par>
                            </p:childTnLst>
                          </p:cTn>
                        </p:par>
                      </p:childTnLst>
                    </p:cTn>
                  </p:par>
                  <p:par>
                    <p:cTn id="63" fill="hold">
                      <p:stCondLst>
                        <p:cond delay="indefinite"/>
                      </p:stCondLst>
                      <p:childTnLst>
                        <p:par>
                          <p:cTn id="64" fill="hold">
                            <p:stCondLst>
                              <p:cond delay="0"/>
                            </p:stCondLst>
                            <p:childTnLst>
                              <p:par>
                                <p:cTn id="65" presetID="26" presetClass="entr" presetSubtype="0" fill="hold" grpId="0" nodeType="clickEffect">
                                  <p:stCondLst>
                                    <p:cond delay="0"/>
                                  </p:stCondLst>
                                  <p:childTnLst>
                                    <p:set>
                                      <p:cBhvr>
                                        <p:cTn id="66" dur="1" fill="hold">
                                          <p:stCondLst>
                                            <p:cond delay="0"/>
                                          </p:stCondLst>
                                        </p:cTn>
                                        <p:tgtEl>
                                          <p:spTgt spid="4">
                                            <p:graphicEl>
                                              <a:chart seriesIdx="-4" categoryIdx="2" bldStep="category"/>
                                            </p:graphicEl>
                                          </p:spTgt>
                                        </p:tgtEl>
                                        <p:attrNameLst>
                                          <p:attrName>style.visibility</p:attrName>
                                        </p:attrNameLst>
                                      </p:cBhvr>
                                      <p:to>
                                        <p:strVal val="visible"/>
                                      </p:to>
                                    </p:set>
                                    <p:animEffect transition="in" filter="wipe(down)">
                                      <p:cBhvr>
                                        <p:cTn id="67" dur="580">
                                          <p:stCondLst>
                                            <p:cond delay="0"/>
                                          </p:stCondLst>
                                        </p:cTn>
                                        <p:tgtEl>
                                          <p:spTgt spid="4">
                                            <p:graphicEl>
                                              <a:chart seriesIdx="-4" categoryIdx="2" bldStep="category"/>
                                            </p:graphicEl>
                                          </p:spTgt>
                                        </p:tgtEl>
                                      </p:cBhvr>
                                    </p:animEffect>
                                    <p:anim calcmode="lin" valueType="num">
                                      <p:cBhvr>
                                        <p:cTn id="68" dur="1822" tmFilter="0,0; 0.14,0.36; 0.43,0.73; 0.71,0.91; 1.0,1.0">
                                          <p:stCondLst>
                                            <p:cond delay="0"/>
                                          </p:stCondLst>
                                        </p:cTn>
                                        <p:tgtEl>
                                          <p:spTgt spid="4">
                                            <p:graphicEl>
                                              <a:chart seriesIdx="-4" categoryIdx="2" bldStep="category"/>
                                            </p:graphicEl>
                                          </p:spTgt>
                                        </p:tgtEl>
                                        <p:attrNameLst>
                                          <p:attrName>ppt_x</p:attrName>
                                        </p:attrNameLst>
                                      </p:cBhvr>
                                      <p:tavLst>
                                        <p:tav tm="0">
                                          <p:val>
                                            <p:strVal val="#ppt_x-0.25"/>
                                          </p:val>
                                        </p:tav>
                                        <p:tav tm="100000">
                                          <p:val>
                                            <p:strVal val="#ppt_x"/>
                                          </p:val>
                                        </p:tav>
                                      </p:tavLst>
                                    </p:anim>
                                    <p:anim calcmode="lin" valueType="num">
                                      <p:cBhvr>
                                        <p:cTn id="69" dur="664" tmFilter="0.0,0.0; 0.25,0.07; 0.50,0.2; 0.75,0.467; 1.0,1.0">
                                          <p:stCondLst>
                                            <p:cond delay="0"/>
                                          </p:stCondLst>
                                        </p:cTn>
                                        <p:tgtEl>
                                          <p:spTgt spid="4">
                                            <p:graphicEl>
                                              <a:chart seriesIdx="-4" categoryIdx="2" bldStep="category"/>
                                            </p:graphicEl>
                                          </p:spTgt>
                                        </p:tgtEl>
                                        <p:attrNameLst>
                                          <p:attrName>ppt_y</p:attrName>
                                        </p:attrNameLst>
                                      </p:cBhvr>
                                      <p:tavLst>
                                        <p:tav tm="0" fmla="#ppt_y-sin(pi*$)/3">
                                          <p:val>
                                            <p:fltVal val="0.5"/>
                                          </p:val>
                                        </p:tav>
                                        <p:tav tm="100000">
                                          <p:val>
                                            <p:fltVal val="1"/>
                                          </p:val>
                                        </p:tav>
                                      </p:tavLst>
                                    </p:anim>
                                    <p:anim calcmode="lin" valueType="num">
                                      <p:cBhvr>
                                        <p:cTn id="70" dur="664" tmFilter="0, 0; 0.125,0.2665; 0.25,0.4; 0.375,0.465; 0.5,0.5;  0.625,0.535; 0.75,0.6; 0.875,0.7335; 1,1">
                                          <p:stCondLst>
                                            <p:cond delay="664"/>
                                          </p:stCondLst>
                                        </p:cTn>
                                        <p:tgtEl>
                                          <p:spTgt spid="4">
                                            <p:graphicEl>
                                              <a:chart seriesIdx="-4" categoryIdx="2" bldStep="category"/>
                                            </p:graphicEl>
                                          </p:spTgt>
                                        </p:tgtEl>
                                        <p:attrNameLst>
                                          <p:attrName>ppt_y</p:attrName>
                                        </p:attrNameLst>
                                      </p:cBhvr>
                                      <p:tavLst>
                                        <p:tav tm="0" fmla="#ppt_y-sin(pi*$)/9">
                                          <p:val>
                                            <p:fltVal val="0"/>
                                          </p:val>
                                        </p:tav>
                                        <p:tav tm="100000">
                                          <p:val>
                                            <p:fltVal val="1"/>
                                          </p:val>
                                        </p:tav>
                                      </p:tavLst>
                                    </p:anim>
                                    <p:anim calcmode="lin" valueType="num">
                                      <p:cBhvr>
                                        <p:cTn id="71" dur="332" tmFilter="0, 0; 0.125,0.2665; 0.25,0.4; 0.375,0.465; 0.5,0.5;  0.625,0.535; 0.75,0.6; 0.875,0.7335; 1,1">
                                          <p:stCondLst>
                                            <p:cond delay="1324"/>
                                          </p:stCondLst>
                                        </p:cTn>
                                        <p:tgtEl>
                                          <p:spTgt spid="4">
                                            <p:graphicEl>
                                              <a:chart seriesIdx="-4" categoryIdx="2" bldStep="category"/>
                                            </p:graphicEl>
                                          </p:spTgt>
                                        </p:tgtEl>
                                        <p:attrNameLst>
                                          <p:attrName>ppt_y</p:attrName>
                                        </p:attrNameLst>
                                      </p:cBhvr>
                                      <p:tavLst>
                                        <p:tav tm="0" fmla="#ppt_y-sin(pi*$)/27">
                                          <p:val>
                                            <p:fltVal val="0"/>
                                          </p:val>
                                        </p:tav>
                                        <p:tav tm="100000">
                                          <p:val>
                                            <p:fltVal val="1"/>
                                          </p:val>
                                        </p:tav>
                                      </p:tavLst>
                                    </p:anim>
                                    <p:anim calcmode="lin" valueType="num">
                                      <p:cBhvr>
                                        <p:cTn id="72" dur="164" tmFilter="0, 0; 0.125,0.2665; 0.25,0.4; 0.375,0.465; 0.5,0.5;  0.625,0.535; 0.75,0.6; 0.875,0.7335; 1,1">
                                          <p:stCondLst>
                                            <p:cond delay="1656"/>
                                          </p:stCondLst>
                                        </p:cTn>
                                        <p:tgtEl>
                                          <p:spTgt spid="4">
                                            <p:graphicEl>
                                              <a:chart seriesIdx="-4" categoryIdx="2" bldStep="category"/>
                                            </p:graphicEl>
                                          </p:spTgt>
                                        </p:tgtEl>
                                        <p:attrNameLst>
                                          <p:attrName>ppt_y</p:attrName>
                                        </p:attrNameLst>
                                      </p:cBhvr>
                                      <p:tavLst>
                                        <p:tav tm="0" fmla="#ppt_y-sin(pi*$)/81">
                                          <p:val>
                                            <p:fltVal val="0"/>
                                          </p:val>
                                        </p:tav>
                                        <p:tav tm="100000">
                                          <p:val>
                                            <p:fltVal val="1"/>
                                          </p:val>
                                        </p:tav>
                                      </p:tavLst>
                                    </p:anim>
                                    <p:animScale>
                                      <p:cBhvr>
                                        <p:cTn id="73" dur="26">
                                          <p:stCondLst>
                                            <p:cond delay="650"/>
                                          </p:stCondLst>
                                        </p:cTn>
                                        <p:tgtEl>
                                          <p:spTgt spid="4">
                                            <p:graphicEl>
                                              <a:chart seriesIdx="-4" categoryIdx="2" bldStep="category"/>
                                            </p:graphicEl>
                                          </p:spTgt>
                                        </p:tgtEl>
                                      </p:cBhvr>
                                      <p:to x="100000" y="60000"/>
                                    </p:animScale>
                                    <p:animScale>
                                      <p:cBhvr>
                                        <p:cTn id="74" dur="166" decel="50000">
                                          <p:stCondLst>
                                            <p:cond delay="676"/>
                                          </p:stCondLst>
                                        </p:cTn>
                                        <p:tgtEl>
                                          <p:spTgt spid="4">
                                            <p:graphicEl>
                                              <a:chart seriesIdx="-4" categoryIdx="2" bldStep="category"/>
                                            </p:graphicEl>
                                          </p:spTgt>
                                        </p:tgtEl>
                                      </p:cBhvr>
                                      <p:to x="100000" y="100000"/>
                                    </p:animScale>
                                    <p:animScale>
                                      <p:cBhvr>
                                        <p:cTn id="75" dur="26">
                                          <p:stCondLst>
                                            <p:cond delay="1312"/>
                                          </p:stCondLst>
                                        </p:cTn>
                                        <p:tgtEl>
                                          <p:spTgt spid="4">
                                            <p:graphicEl>
                                              <a:chart seriesIdx="-4" categoryIdx="2" bldStep="category"/>
                                            </p:graphicEl>
                                          </p:spTgt>
                                        </p:tgtEl>
                                      </p:cBhvr>
                                      <p:to x="100000" y="80000"/>
                                    </p:animScale>
                                    <p:animScale>
                                      <p:cBhvr>
                                        <p:cTn id="76" dur="166" decel="50000">
                                          <p:stCondLst>
                                            <p:cond delay="1338"/>
                                          </p:stCondLst>
                                        </p:cTn>
                                        <p:tgtEl>
                                          <p:spTgt spid="4">
                                            <p:graphicEl>
                                              <a:chart seriesIdx="-4" categoryIdx="2" bldStep="category"/>
                                            </p:graphicEl>
                                          </p:spTgt>
                                        </p:tgtEl>
                                      </p:cBhvr>
                                      <p:to x="100000" y="100000"/>
                                    </p:animScale>
                                    <p:animScale>
                                      <p:cBhvr>
                                        <p:cTn id="77" dur="26">
                                          <p:stCondLst>
                                            <p:cond delay="1642"/>
                                          </p:stCondLst>
                                        </p:cTn>
                                        <p:tgtEl>
                                          <p:spTgt spid="4">
                                            <p:graphicEl>
                                              <a:chart seriesIdx="-4" categoryIdx="2" bldStep="category"/>
                                            </p:graphicEl>
                                          </p:spTgt>
                                        </p:tgtEl>
                                      </p:cBhvr>
                                      <p:to x="100000" y="90000"/>
                                    </p:animScale>
                                    <p:animScale>
                                      <p:cBhvr>
                                        <p:cTn id="78" dur="166" decel="50000">
                                          <p:stCondLst>
                                            <p:cond delay="1668"/>
                                          </p:stCondLst>
                                        </p:cTn>
                                        <p:tgtEl>
                                          <p:spTgt spid="4">
                                            <p:graphicEl>
                                              <a:chart seriesIdx="-4" categoryIdx="2" bldStep="category"/>
                                            </p:graphicEl>
                                          </p:spTgt>
                                        </p:tgtEl>
                                      </p:cBhvr>
                                      <p:to x="100000" y="100000"/>
                                    </p:animScale>
                                    <p:animScale>
                                      <p:cBhvr>
                                        <p:cTn id="79" dur="26">
                                          <p:stCondLst>
                                            <p:cond delay="1808"/>
                                          </p:stCondLst>
                                        </p:cTn>
                                        <p:tgtEl>
                                          <p:spTgt spid="4">
                                            <p:graphicEl>
                                              <a:chart seriesIdx="-4" categoryIdx="2" bldStep="category"/>
                                            </p:graphicEl>
                                          </p:spTgt>
                                        </p:tgtEl>
                                      </p:cBhvr>
                                      <p:to x="100000" y="95000"/>
                                    </p:animScale>
                                    <p:animScale>
                                      <p:cBhvr>
                                        <p:cTn id="80" dur="166" decel="50000">
                                          <p:stCondLst>
                                            <p:cond delay="1834"/>
                                          </p:stCondLst>
                                        </p:cTn>
                                        <p:tgtEl>
                                          <p:spTgt spid="4">
                                            <p:graphicEl>
                                              <a:chart seriesIdx="-4" categoryIdx="2" bldStep="category"/>
                                            </p:graphicEl>
                                          </p:spTgt>
                                        </p:tgtEl>
                                      </p:cBhvr>
                                      <p:to x="100000" y="100000"/>
                                    </p:animScale>
                                  </p:childTnLst>
                                </p:cTn>
                              </p:par>
                            </p:childTnLst>
                          </p:cTn>
                        </p:par>
                      </p:childTnLst>
                    </p:cTn>
                  </p:par>
                  <p:par>
                    <p:cTn id="81" fill="hold">
                      <p:stCondLst>
                        <p:cond delay="indefinite"/>
                      </p:stCondLst>
                      <p:childTnLst>
                        <p:par>
                          <p:cTn id="82" fill="hold">
                            <p:stCondLst>
                              <p:cond delay="0"/>
                            </p:stCondLst>
                            <p:childTnLst>
                              <p:par>
                                <p:cTn id="83" presetID="26" presetClass="entr" presetSubtype="0" fill="hold" grpId="0" nodeType="clickEffect">
                                  <p:stCondLst>
                                    <p:cond delay="0"/>
                                  </p:stCondLst>
                                  <p:childTnLst>
                                    <p:set>
                                      <p:cBhvr>
                                        <p:cTn id="84" dur="1" fill="hold">
                                          <p:stCondLst>
                                            <p:cond delay="0"/>
                                          </p:stCondLst>
                                        </p:cTn>
                                        <p:tgtEl>
                                          <p:spTgt spid="4">
                                            <p:graphicEl>
                                              <a:chart seriesIdx="-4" categoryIdx="3" bldStep="category"/>
                                            </p:graphicEl>
                                          </p:spTgt>
                                        </p:tgtEl>
                                        <p:attrNameLst>
                                          <p:attrName>style.visibility</p:attrName>
                                        </p:attrNameLst>
                                      </p:cBhvr>
                                      <p:to>
                                        <p:strVal val="visible"/>
                                      </p:to>
                                    </p:set>
                                    <p:animEffect transition="in" filter="wipe(down)">
                                      <p:cBhvr>
                                        <p:cTn id="85" dur="580">
                                          <p:stCondLst>
                                            <p:cond delay="0"/>
                                          </p:stCondLst>
                                        </p:cTn>
                                        <p:tgtEl>
                                          <p:spTgt spid="4">
                                            <p:graphicEl>
                                              <a:chart seriesIdx="-4" categoryIdx="3" bldStep="category"/>
                                            </p:graphicEl>
                                          </p:spTgt>
                                        </p:tgtEl>
                                      </p:cBhvr>
                                    </p:animEffect>
                                    <p:anim calcmode="lin" valueType="num">
                                      <p:cBhvr>
                                        <p:cTn id="86" dur="1822" tmFilter="0,0; 0.14,0.36; 0.43,0.73; 0.71,0.91; 1.0,1.0">
                                          <p:stCondLst>
                                            <p:cond delay="0"/>
                                          </p:stCondLst>
                                        </p:cTn>
                                        <p:tgtEl>
                                          <p:spTgt spid="4">
                                            <p:graphicEl>
                                              <a:chart seriesIdx="-4" categoryIdx="3" bldStep="category"/>
                                            </p:graphicEl>
                                          </p:spTgt>
                                        </p:tgtEl>
                                        <p:attrNameLst>
                                          <p:attrName>ppt_x</p:attrName>
                                        </p:attrNameLst>
                                      </p:cBhvr>
                                      <p:tavLst>
                                        <p:tav tm="0">
                                          <p:val>
                                            <p:strVal val="#ppt_x-0.25"/>
                                          </p:val>
                                        </p:tav>
                                        <p:tav tm="100000">
                                          <p:val>
                                            <p:strVal val="#ppt_x"/>
                                          </p:val>
                                        </p:tav>
                                      </p:tavLst>
                                    </p:anim>
                                    <p:anim calcmode="lin" valueType="num">
                                      <p:cBhvr>
                                        <p:cTn id="87" dur="664" tmFilter="0.0,0.0; 0.25,0.07; 0.50,0.2; 0.75,0.467; 1.0,1.0">
                                          <p:stCondLst>
                                            <p:cond delay="0"/>
                                          </p:stCondLst>
                                        </p:cTn>
                                        <p:tgtEl>
                                          <p:spTgt spid="4">
                                            <p:graphicEl>
                                              <a:chart seriesIdx="-4" categoryIdx="3" bldStep="category"/>
                                            </p:graphicEl>
                                          </p:spTgt>
                                        </p:tgtEl>
                                        <p:attrNameLst>
                                          <p:attrName>ppt_y</p:attrName>
                                        </p:attrNameLst>
                                      </p:cBhvr>
                                      <p:tavLst>
                                        <p:tav tm="0" fmla="#ppt_y-sin(pi*$)/3">
                                          <p:val>
                                            <p:fltVal val="0.5"/>
                                          </p:val>
                                        </p:tav>
                                        <p:tav tm="100000">
                                          <p:val>
                                            <p:fltVal val="1"/>
                                          </p:val>
                                        </p:tav>
                                      </p:tavLst>
                                    </p:anim>
                                    <p:anim calcmode="lin" valueType="num">
                                      <p:cBhvr>
                                        <p:cTn id="88" dur="664" tmFilter="0, 0; 0.125,0.2665; 0.25,0.4; 0.375,0.465; 0.5,0.5;  0.625,0.535; 0.75,0.6; 0.875,0.7335; 1,1">
                                          <p:stCondLst>
                                            <p:cond delay="664"/>
                                          </p:stCondLst>
                                        </p:cTn>
                                        <p:tgtEl>
                                          <p:spTgt spid="4">
                                            <p:graphicEl>
                                              <a:chart seriesIdx="-4" categoryIdx="3" bldStep="category"/>
                                            </p:graphicEl>
                                          </p:spTgt>
                                        </p:tgtEl>
                                        <p:attrNameLst>
                                          <p:attrName>ppt_y</p:attrName>
                                        </p:attrNameLst>
                                      </p:cBhvr>
                                      <p:tavLst>
                                        <p:tav tm="0" fmla="#ppt_y-sin(pi*$)/9">
                                          <p:val>
                                            <p:fltVal val="0"/>
                                          </p:val>
                                        </p:tav>
                                        <p:tav tm="100000">
                                          <p:val>
                                            <p:fltVal val="1"/>
                                          </p:val>
                                        </p:tav>
                                      </p:tavLst>
                                    </p:anim>
                                    <p:anim calcmode="lin" valueType="num">
                                      <p:cBhvr>
                                        <p:cTn id="89" dur="332" tmFilter="0, 0; 0.125,0.2665; 0.25,0.4; 0.375,0.465; 0.5,0.5;  0.625,0.535; 0.75,0.6; 0.875,0.7335; 1,1">
                                          <p:stCondLst>
                                            <p:cond delay="1324"/>
                                          </p:stCondLst>
                                        </p:cTn>
                                        <p:tgtEl>
                                          <p:spTgt spid="4">
                                            <p:graphicEl>
                                              <a:chart seriesIdx="-4" categoryIdx="3" bldStep="category"/>
                                            </p:graphicEl>
                                          </p:spTgt>
                                        </p:tgtEl>
                                        <p:attrNameLst>
                                          <p:attrName>ppt_y</p:attrName>
                                        </p:attrNameLst>
                                      </p:cBhvr>
                                      <p:tavLst>
                                        <p:tav tm="0" fmla="#ppt_y-sin(pi*$)/27">
                                          <p:val>
                                            <p:fltVal val="0"/>
                                          </p:val>
                                        </p:tav>
                                        <p:tav tm="100000">
                                          <p:val>
                                            <p:fltVal val="1"/>
                                          </p:val>
                                        </p:tav>
                                      </p:tavLst>
                                    </p:anim>
                                    <p:anim calcmode="lin" valueType="num">
                                      <p:cBhvr>
                                        <p:cTn id="90" dur="164" tmFilter="0, 0; 0.125,0.2665; 0.25,0.4; 0.375,0.465; 0.5,0.5;  0.625,0.535; 0.75,0.6; 0.875,0.7335; 1,1">
                                          <p:stCondLst>
                                            <p:cond delay="1656"/>
                                          </p:stCondLst>
                                        </p:cTn>
                                        <p:tgtEl>
                                          <p:spTgt spid="4">
                                            <p:graphicEl>
                                              <a:chart seriesIdx="-4" categoryIdx="3" bldStep="category"/>
                                            </p:graphicEl>
                                          </p:spTgt>
                                        </p:tgtEl>
                                        <p:attrNameLst>
                                          <p:attrName>ppt_y</p:attrName>
                                        </p:attrNameLst>
                                      </p:cBhvr>
                                      <p:tavLst>
                                        <p:tav tm="0" fmla="#ppt_y-sin(pi*$)/81">
                                          <p:val>
                                            <p:fltVal val="0"/>
                                          </p:val>
                                        </p:tav>
                                        <p:tav tm="100000">
                                          <p:val>
                                            <p:fltVal val="1"/>
                                          </p:val>
                                        </p:tav>
                                      </p:tavLst>
                                    </p:anim>
                                    <p:animScale>
                                      <p:cBhvr>
                                        <p:cTn id="91" dur="26">
                                          <p:stCondLst>
                                            <p:cond delay="650"/>
                                          </p:stCondLst>
                                        </p:cTn>
                                        <p:tgtEl>
                                          <p:spTgt spid="4">
                                            <p:graphicEl>
                                              <a:chart seriesIdx="-4" categoryIdx="3" bldStep="category"/>
                                            </p:graphicEl>
                                          </p:spTgt>
                                        </p:tgtEl>
                                      </p:cBhvr>
                                      <p:to x="100000" y="60000"/>
                                    </p:animScale>
                                    <p:animScale>
                                      <p:cBhvr>
                                        <p:cTn id="92" dur="166" decel="50000">
                                          <p:stCondLst>
                                            <p:cond delay="676"/>
                                          </p:stCondLst>
                                        </p:cTn>
                                        <p:tgtEl>
                                          <p:spTgt spid="4">
                                            <p:graphicEl>
                                              <a:chart seriesIdx="-4" categoryIdx="3" bldStep="category"/>
                                            </p:graphicEl>
                                          </p:spTgt>
                                        </p:tgtEl>
                                      </p:cBhvr>
                                      <p:to x="100000" y="100000"/>
                                    </p:animScale>
                                    <p:animScale>
                                      <p:cBhvr>
                                        <p:cTn id="93" dur="26">
                                          <p:stCondLst>
                                            <p:cond delay="1312"/>
                                          </p:stCondLst>
                                        </p:cTn>
                                        <p:tgtEl>
                                          <p:spTgt spid="4">
                                            <p:graphicEl>
                                              <a:chart seriesIdx="-4" categoryIdx="3" bldStep="category"/>
                                            </p:graphicEl>
                                          </p:spTgt>
                                        </p:tgtEl>
                                      </p:cBhvr>
                                      <p:to x="100000" y="80000"/>
                                    </p:animScale>
                                    <p:animScale>
                                      <p:cBhvr>
                                        <p:cTn id="94" dur="166" decel="50000">
                                          <p:stCondLst>
                                            <p:cond delay="1338"/>
                                          </p:stCondLst>
                                        </p:cTn>
                                        <p:tgtEl>
                                          <p:spTgt spid="4">
                                            <p:graphicEl>
                                              <a:chart seriesIdx="-4" categoryIdx="3" bldStep="category"/>
                                            </p:graphicEl>
                                          </p:spTgt>
                                        </p:tgtEl>
                                      </p:cBhvr>
                                      <p:to x="100000" y="100000"/>
                                    </p:animScale>
                                    <p:animScale>
                                      <p:cBhvr>
                                        <p:cTn id="95" dur="26">
                                          <p:stCondLst>
                                            <p:cond delay="1642"/>
                                          </p:stCondLst>
                                        </p:cTn>
                                        <p:tgtEl>
                                          <p:spTgt spid="4">
                                            <p:graphicEl>
                                              <a:chart seriesIdx="-4" categoryIdx="3" bldStep="category"/>
                                            </p:graphicEl>
                                          </p:spTgt>
                                        </p:tgtEl>
                                      </p:cBhvr>
                                      <p:to x="100000" y="90000"/>
                                    </p:animScale>
                                    <p:animScale>
                                      <p:cBhvr>
                                        <p:cTn id="96" dur="166" decel="50000">
                                          <p:stCondLst>
                                            <p:cond delay="1668"/>
                                          </p:stCondLst>
                                        </p:cTn>
                                        <p:tgtEl>
                                          <p:spTgt spid="4">
                                            <p:graphicEl>
                                              <a:chart seriesIdx="-4" categoryIdx="3" bldStep="category"/>
                                            </p:graphicEl>
                                          </p:spTgt>
                                        </p:tgtEl>
                                      </p:cBhvr>
                                      <p:to x="100000" y="100000"/>
                                    </p:animScale>
                                    <p:animScale>
                                      <p:cBhvr>
                                        <p:cTn id="97" dur="26">
                                          <p:stCondLst>
                                            <p:cond delay="1808"/>
                                          </p:stCondLst>
                                        </p:cTn>
                                        <p:tgtEl>
                                          <p:spTgt spid="4">
                                            <p:graphicEl>
                                              <a:chart seriesIdx="-4" categoryIdx="3" bldStep="category"/>
                                            </p:graphicEl>
                                          </p:spTgt>
                                        </p:tgtEl>
                                      </p:cBhvr>
                                      <p:to x="100000" y="95000"/>
                                    </p:animScale>
                                    <p:animScale>
                                      <p:cBhvr>
                                        <p:cTn id="98" dur="166" decel="50000">
                                          <p:stCondLst>
                                            <p:cond delay="1834"/>
                                          </p:stCondLst>
                                        </p:cTn>
                                        <p:tgtEl>
                                          <p:spTgt spid="4">
                                            <p:graphicEl>
                                              <a:chart seriesIdx="-4" categoryIdx="3" bldStep="category"/>
                                            </p:graphicEl>
                                          </p:spTgt>
                                        </p:tgtEl>
                                      </p:cBhvr>
                                      <p:to x="100000" y="100000"/>
                                    </p:animScale>
                                  </p:childTnLst>
                                </p:cTn>
                              </p:par>
                            </p:childTnLst>
                          </p:cTn>
                        </p:par>
                      </p:childTnLst>
                    </p:cTn>
                  </p:par>
                  <p:par>
                    <p:cTn id="99" fill="hold">
                      <p:stCondLst>
                        <p:cond delay="indefinite"/>
                      </p:stCondLst>
                      <p:childTnLst>
                        <p:par>
                          <p:cTn id="100" fill="hold">
                            <p:stCondLst>
                              <p:cond delay="0"/>
                            </p:stCondLst>
                            <p:childTnLst>
                              <p:par>
                                <p:cTn id="101" presetID="26" presetClass="entr" presetSubtype="0" fill="hold" grpId="0" nodeType="clickEffect">
                                  <p:stCondLst>
                                    <p:cond delay="0"/>
                                  </p:stCondLst>
                                  <p:childTnLst>
                                    <p:set>
                                      <p:cBhvr>
                                        <p:cTn id="102" dur="1" fill="hold">
                                          <p:stCondLst>
                                            <p:cond delay="0"/>
                                          </p:stCondLst>
                                        </p:cTn>
                                        <p:tgtEl>
                                          <p:spTgt spid="4">
                                            <p:graphicEl>
                                              <a:chart seriesIdx="-4" categoryIdx="4" bldStep="category"/>
                                            </p:graphicEl>
                                          </p:spTgt>
                                        </p:tgtEl>
                                        <p:attrNameLst>
                                          <p:attrName>style.visibility</p:attrName>
                                        </p:attrNameLst>
                                      </p:cBhvr>
                                      <p:to>
                                        <p:strVal val="visible"/>
                                      </p:to>
                                    </p:set>
                                    <p:animEffect transition="in" filter="wipe(down)">
                                      <p:cBhvr>
                                        <p:cTn id="103" dur="580">
                                          <p:stCondLst>
                                            <p:cond delay="0"/>
                                          </p:stCondLst>
                                        </p:cTn>
                                        <p:tgtEl>
                                          <p:spTgt spid="4">
                                            <p:graphicEl>
                                              <a:chart seriesIdx="-4" categoryIdx="4" bldStep="category"/>
                                            </p:graphicEl>
                                          </p:spTgt>
                                        </p:tgtEl>
                                      </p:cBhvr>
                                    </p:animEffect>
                                    <p:anim calcmode="lin" valueType="num">
                                      <p:cBhvr>
                                        <p:cTn id="104" dur="1822" tmFilter="0,0; 0.14,0.36; 0.43,0.73; 0.71,0.91; 1.0,1.0">
                                          <p:stCondLst>
                                            <p:cond delay="0"/>
                                          </p:stCondLst>
                                        </p:cTn>
                                        <p:tgtEl>
                                          <p:spTgt spid="4">
                                            <p:graphicEl>
                                              <a:chart seriesIdx="-4" categoryIdx="4" bldStep="category"/>
                                            </p:graphicEl>
                                          </p:spTgt>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4">
                                            <p:graphicEl>
                                              <a:chart seriesIdx="-4" categoryIdx="4" bldStep="category"/>
                                            </p:graphicEl>
                                          </p:spTgt>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4">
                                            <p:graphicEl>
                                              <a:chart seriesIdx="-4" categoryIdx="4" bldStep="category"/>
                                            </p:graphicEl>
                                          </p:spTgt>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4">
                                            <p:graphicEl>
                                              <a:chart seriesIdx="-4" categoryIdx="4" bldStep="category"/>
                                            </p:graphicEl>
                                          </p:spTgt>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4">
                                            <p:graphicEl>
                                              <a:chart seriesIdx="-4" categoryIdx="4" bldStep="category"/>
                                            </p:graphicEl>
                                          </p:spTgt>
                                        </p:tgtEl>
                                        <p:attrNameLst>
                                          <p:attrName>ppt_y</p:attrName>
                                        </p:attrNameLst>
                                      </p:cBhvr>
                                      <p:tavLst>
                                        <p:tav tm="0" fmla="#ppt_y-sin(pi*$)/81">
                                          <p:val>
                                            <p:fltVal val="0"/>
                                          </p:val>
                                        </p:tav>
                                        <p:tav tm="100000">
                                          <p:val>
                                            <p:fltVal val="1"/>
                                          </p:val>
                                        </p:tav>
                                      </p:tavLst>
                                    </p:anim>
                                    <p:animScale>
                                      <p:cBhvr>
                                        <p:cTn id="109" dur="26">
                                          <p:stCondLst>
                                            <p:cond delay="650"/>
                                          </p:stCondLst>
                                        </p:cTn>
                                        <p:tgtEl>
                                          <p:spTgt spid="4">
                                            <p:graphicEl>
                                              <a:chart seriesIdx="-4" categoryIdx="4" bldStep="category"/>
                                            </p:graphicEl>
                                          </p:spTgt>
                                        </p:tgtEl>
                                      </p:cBhvr>
                                      <p:to x="100000" y="60000"/>
                                    </p:animScale>
                                    <p:animScale>
                                      <p:cBhvr>
                                        <p:cTn id="110" dur="166" decel="50000">
                                          <p:stCondLst>
                                            <p:cond delay="676"/>
                                          </p:stCondLst>
                                        </p:cTn>
                                        <p:tgtEl>
                                          <p:spTgt spid="4">
                                            <p:graphicEl>
                                              <a:chart seriesIdx="-4" categoryIdx="4" bldStep="category"/>
                                            </p:graphicEl>
                                          </p:spTgt>
                                        </p:tgtEl>
                                      </p:cBhvr>
                                      <p:to x="100000" y="100000"/>
                                    </p:animScale>
                                    <p:animScale>
                                      <p:cBhvr>
                                        <p:cTn id="111" dur="26">
                                          <p:stCondLst>
                                            <p:cond delay="1312"/>
                                          </p:stCondLst>
                                        </p:cTn>
                                        <p:tgtEl>
                                          <p:spTgt spid="4">
                                            <p:graphicEl>
                                              <a:chart seriesIdx="-4" categoryIdx="4" bldStep="category"/>
                                            </p:graphicEl>
                                          </p:spTgt>
                                        </p:tgtEl>
                                      </p:cBhvr>
                                      <p:to x="100000" y="80000"/>
                                    </p:animScale>
                                    <p:animScale>
                                      <p:cBhvr>
                                        <p:cTn id="112" dur="166" decel="50000">
                                          <p:stCondLst>
                                            <p:cond delay="1338"/>
                                          </p:stCondLst>
                                        </p:cTn>
                                        <p:tgtEl>
                                          <p:spTgt spid="4">
                                            <p:graphicEl>
                                              <a:chart seriesIdx="-4" categoryIdx="4" bldStep="category"/>
                                            </p:graphicEl>
                                          </p:spTgt>
                                        </p:tgtEl>
                                      </p:cBhvr>
                                      <p:to x="100000" y="100000"/>
                                    </p:animScale>
                                    <p:animScale>
                                      <p:cBhvr>
                                        <p:cTn id="113" dur="26">
                                          <p:stCondLst>
                                            <p:cond delay="1642"/>
                                          </p:stCondLst>
                                        </p:cTn>
                                        <p:tgtEl>
                                          <p:spTgt spid="4">
                                            <p:graphicEl>
                                              <a:chart seriesIdx="-4" categoryIdx="4" bldStep="category"/>
                                            </p:graphicEl>
                                          </p:spTgt>
                                        </p:tgtEl>
                                      </p:cBhvr>
                                      <p:to x="100000" y="90000"/>
                                    </p:animScale>
                                    <p:animScale>
                                      <p:cBhvr>
                                        <p:cTn id="114" dur="166" decel="50000">
                                          <p:stCondLst>
                                            <p:cond delay="1668"/>
                                          </p:stCondLst>
                                        </p:cTn>
                                        <p:tgtEl>
                                          <p:spTgt spid="4">
                                            <p:graphicEl>
                                              <a:chart seriesIdx="-4" categoryIdx="4" bldStep="category"/>
                                            </p:graphicEl>
                                          </p:spTgt>
                                        </p:tgtEl>
                                      </p:cBhvr>
                                      <p:to x="100000" y="100000"/>
                                    </p:animScale>
                                    <p:animScale>
                                      <p:cBhvr>
                                        <p:cTn id="115" dur="26">
                                          <p:stCondLst>
                                            <p:cond delay="1808"/>
                                          </p:stCondLst>
                                        </p:cTn>
                                        <p:tgtEl>
                                          <p:spTgt spid="4">
                                            <p:graphicEl>
                                              <a:chart seriesIdx="-4" categoryIdx="4" bldStep="category"/>
                                            </p:graphicEl>
                                          </p:spTgt>
                                        </p:tgtEl>
                                      </p:cBhvr>
                                      <p:to x="100000" y="95000"/>
                                    </p:animScale>
                                    <p:animScale>
                                      <p:cBhvr>
                                        <p:cTn id="116" dur="166" decel="50000">
                                          <p:stCondLst>
                                            <p:cond delay="1834"/>
                                          </p:stCondLst>
                                        </p:cTn>
                                        <p:tgtEl>
                                          <p:spTgt spid="4">
                                            <p:graphicEl>
                                              <a:chart seriesIdx="-4" categoryIdx="4" bldStep="category"/>
                                            </p:graphic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4" grpId="0">
        <p:bldSub>
          <a:bldChart bld="category"/>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229600" cy="609600"/>
          </a:xfrm>
          <a:ln>
            <a:solidFill>
              <a:srgbClr val="FF0000"/>
            </a:solidFill>
          </a:ln>
        </p:spPr>
        <p:txBody>
          <a:bodyPr>
            <a:noAutofit/>
          </a:bodyPr>
          <a:lstStyle/>
          <a:p>
            <a:pPr algn="ctr"/>
            <a:r>
              <a:rPr lang="en-US" sz="3400" b="1" dirty="0" smtClean="0"/>
              <a:t>Teachers </a:t>
            </a:r>
            <a:r>
              <a:rPr lang="en-US" sz="3400" b="1" dirty="0"/>
              <a:t>and leaders Licensing System</a:t>
            </a:r>
          </a:p>
        </p:txBody>
      </p:sp>
      <p:sp>
        <p:nvSpPr>
          <p:cNvPr id="3" name="Content Placeholder 2"/>
          <p:cNvSpPr>
            <a:spLocks noGrp="1"/>
          </p:cNvSpPr>
          <p:nvPr>
            <p:ph idx="1"/>
          </p:nvPr>
        </p:nvSpPr>
        <p:spPr>
          <a:xfrm>
            <a:off x="152400" y="1047750"/>
            <a:ext cx="8763000" cy="3886200"/>
          </a:xfrm>
          <a:ln>
            <a:solidFill>
              <a:srgbClr val="FF0000"/>
            </a:solidFill>
          </a:ln>
        </p:spPr>
        <p:txBody>
          <a:bodyPr>
            <a:normAutofit/>
          </a:bodyPr>
          <a:lstStyle/>
          <a:p>
            <a:pPr>
              <a:buFont typeface="Wingdings" pitchFamily="2" charset="2"/>
              <a:buChar char="ü"/>
            </a:pPr>
            <a:r>
              <a:rPr lang="en-US" dirty="0" smtClean="0"/>
              <a:t>Is a </a:t>
            </a:r>
            <a:r>
              <a:rPr lang="en-US" dirty="0"/>
              <a:t>Professional Quality Regulation System to support the ongoing efforts to ensure suitably qualified and capable teaching staff, </a:t>
            </a:r>
            <a:r>
              <a:rPr lang="en-US" dirty="0" smtClean="0"/>
              <a:t>established </a:t>
            </a:r>
            <a:r>
              <a:rPr lang="en-US" dirty="0"/>
              <a:t>in 2004E.C. </a:t>
            </a:r>
            <a:endParaRPr lang="en-US" dirty="0" smtClean="0"/>
          </a:p>
          <a:p>
            <a:pPr marL="0" indent="0">
              <a:buNone/>
            </a:pPr>
            <a:endParaRPr lang="en-US" dirty="0" smtClean="0"/>
          </a:p>
          <a:p>
            <a:pPr>
              <a:buFont typeface="Wingdings" pitchFamily="2" charset="2"/>
              <a:buChar char="ü"/>
            </a:pPr>
            <a:r>
              <a:rPr lang="en-US" dirty="0" smtClean="0"/>
              <a:t>This </a:t>
            </a:r>
            <a:r>
              <a:rPr lang="en-US" dirty="0"/>
              <a:t>body is responsible for the effective deployment of professionally competent school teachers and leaders. Its system of licensing and relicensing </a:t>
            </a:r>
            <a:r>
              <a:rPr lang="en-US" dirty="0" smtClean="0"/>
              <a:t>that can </a:t>
            </a:r>
            <a:r>
              <a:rPr lang="en-US" dirty="0"/>
              <a:t>assess professional competencies on the basis of the pre-determined standards. </a:t>
            </a:r>
          </a:p>
        </p:txBody>
      </p:sp>
    </p:spTree>
    <p:extLst>
      <p:ext uri="{BB962C8B-B14F-4D97-AF65-F5344CB8AC3E}">
        <p14:creationId xmlns:p14="http://schemas.microsoft.com/office/powerpoint/2010/main" val="366552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33350"/>
            <a:ext cx="8382000" cy="685800"/>
          </a:xfrm>
        </p:spPr>
        <p:txBody>
          <a:bodyPr>
            <a:normAutofit fontScale="90000"/>
          </a:bodyPr>
          <a:lstStyle/>
          <a:p>
            <a:pPr algn="ctr"/>
            <a:r>
              <a:rPr lang="en-US" b="1" dirty="0" smtClean="0"/>
              <a:t>Structure of the plan</a:t>
            </a:r>
            <a:endParaRPr lang="en-US" b="1" dirty="0"/>
          </a:p>
        </p:txBody>
      </p:sp>
      <p:sp>
        <p:nvSpPr>
          <p:cNvPr id="3" name="Content Placeholder 2"/>
          <p:cNvSpPr>
            <a:spLocks noGrp="1"/>
          </p:cNvSpPr>
          <p:nvPr>
            <p:ph idx="1"/>
          </p:nvPr>
        </p:nvSpPr>
        <p:spPr>
          <a:xfrm>
            <a:off x="228600" y="895350"/>
            <a:ext cx="8534400" cy="3848100"/>
          </a:xfrm>
        </p:spPr>
        <p:txBody>
          <a:bodyPr>
            <a:normAutofit fontScale="92500" lnSpcReduction="10000"/>
          </a:bodyPr>
          <a:lstStyle/>
          <a:p>
            <a:pPr>
              <a:buFont typeface="Wingdings" pitchFamily="2" charset="2"/>
              <a:buChar char="q"/>
            </a:pPr>
            <a:r>
              <a:rPr lang="en-US" sz="4200" dirty="0" smtClean="0"/>
              <a:t> Introduction (Ch.1)</a:t>
            </a:r>
          </a:p>
          <a:p>
            <a:pPr lvl="0">
              <a:buClr>
                <a:srgbClr val="0BD0D9"/>
              </a:buClr>
              <a:buFont typeface="Wingdings" pitchFamily="2" charset="2"/>
              <a:buChar char="q"/>
            </a:pPr>
            <a:r>
              <a:rPr lang="en-US" sz="3800" dirty="0" smtClean="0"/>
              <a:t> Vision, Mission &amp; Core value</a:t>
            </a:r>
            <a:r>
              <a:rPr lang="en-US" sz="4200" dirty="0" smtClean="0">
                <a:solidFill>
                  <a:prstClr val="black"/>
                </a:solidFill>
              </a:rPr>
              <a:t>(Ch.1, Newly sat)</a:t>
            </a:r>
            <a:endParaRPr lang="en-US" sz="3800" dirty="0" smtClean="0"/>
          </a:p>
          <a:p>
            <a:pPr>
              <a:buFont typeface="Wingdings" pitchFamily="2" charset="2"/>
              <a:buChar char="q"/>
            </a:pPr>
            <a:r>
              <a:rPr lang="en-US" sz="3800" dirty="0" smtClean="0"/>
              <a:t> Situational Analysis and PROGRESSES of GTP II</a:t>
            </a:r>
            <a:r>
              <a:rPr lang="en-US" sz="4000" dirty="0"/>
              <a:t>(Ch.1</a:t>
            </a:r>
            <a:r>
              <a:rPr lang="en-US" sz="4000" dirty="0" smtClean="0"/>
              <a:t>)</a:t>
            </a:r>
            <a:endParaRPr lang="en-US" sz="3800" dirty="0" smtClean="0"/>
          </a:p>
          <a:p>
            <a:pPr algn="just">
              <a:buFont typeface="Wingdings" pitchFamily="2" charset="2"/>
              <a:buChar char="q"/>
            </a:pPr>
            <a:r>
              <a:rPr lang="en-US" sz="3800" dirty="0"/>
              <a:t> Challenges encountered </a:t>
            </a:r>
            <a:r>
              <a:rPr lang="en-US" sz="4000" dirty="0"/>
              <a:t>(Ch.1)</a:t>
            </a:r>
          </a:p>
          <a:p>
            <a:pPr marL="0" indent="0" algn="just">
              <a:buNone/>
            </a:pPr>
            <a:endParaRPr lang="en-US" sz="3800" dirty="0" smtClean="0"/>
          </a:p>
          <a:p>
            <a:pPr marL="0" indent="0">
              <a:buNone/>
            </a:pPr>
            <a:endParaRPr lang="en-US" sz="3800" dirty="0"/>
          </a:p>
        </p:txBody>
      </p:sp>
    </p:spTree>
    <p:extLst>
      <p:ext uri="{BB962C8B-B14F-4D97-AF65-F5344CB8AC3E}">
        <p14:creationId xmlns:p14="http://schemas.microsoft.com/office/powerpoint/2010/main" val="214221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7150"/>
            <a:ext cx="8610600" cy="609600"/>
          </a:xfrm>
          <a:ln>
            <a:solidFill>
              <a:srgbClr val="FF0000"/>
            </a:solidFill>
          </a:ln>
        </p:spPr>
        <p:txBody>
          <a:bodyPr>
            <a:noAutofit/>
          </a:bodyPr>
          <a:lstStyle/>
          <a:p>
            <a:r>
              <a:rPr lang="en-US" sz="3400" b="1" dirty="0" err="1" smtClean="0"/>
              <a:t>Cont</a:t>
            </a:r>
            <a:r>
              <a:rPr lang="en-US" sz="3400" b="1" dirty="0" smtClean="0"/>
              <a:t>……………..</a:t>
            </a:r>
            <a:endParaRPr lang="en-US" sz="3400" b="1" dirty="0"/>
          </a:p>
        </p:txBody>
      </p:sp>
      <p:sp>
        <p:nvSpPr>
          <p:cNvPr id="3" name="Content Placeholder 2"/>
          <p:cNvSpPr>
            <a:spLocks noGrp="1"/>
          </p:cNvSpPr>
          <p:nvPr>
            <p:ph idx="1"/>
          </p:nvPr>
        </p:nvSpPr>
        <p:spPr>
          <a:xfrm>
            <a:off x="152400" y="1047750"/>
            <a:ext cx="8763000" cy="3886200"/>
          </a:xfrm>
          <a:ln>
            <a:solidFill>
              <a:srgbClr val="FF0000"/>
            </a:solidFill>
          </a:ln>
        </p:spPr>
        <p:txBody>
          <a:bodyPr>
            <a:noAutofit/>
          </a:bodyPr>
          <a:lstStyle/>
          <a:p>
            <a:pPr>
              <a:buFont typeface="Wingdings" pitchFamily="2" charset="2"/>
              <a:buChar char="ü"/>
            </a:pPr>
            <a:r>
              <a:rPr lang="en-US" sz="3000" dirty="0"/>
              <a:t>Assessing and evaluating the qualifications of school teachers and leaders of all levels of general education has become priority in the last five </a:t>
            </a:r>
            <a:r>
              <a:rPr lang="en-US" sz="3000" dirty="0" smtClean="0"/>
              <a:t>years</a:t>
            </a:r>
          </a:p>
          <a:p>
            <a:pPr>
              <a:buFont typeface="Wingdings" pitchFamily="2" charset="2"/>
              <a:buChar char="ü"/>
            </a:pPr>
            <a:endParaRPr lang="en-US" sz="3000" dirty="0"/>
          </a:p>
          <a:p>
            <a:pPr>
              <a:buFont typeface="Wingdings" pitchFamily="2" charset="2"/>
              <a:buChar char="ü"/>
            </a:pPr>
            <a:r>
              <a:rPr lang="en-US" sz="3000" dirty="0" smtClean="0"/>
              <a:t>At </a:t>
            </a:r>
            <a:r>
              <a:rPr lang="en-US" sz="3000" dirty="0"/>
              <a:t>regional level the program did not achieve </a:t>
            </a:r>
            <a:r>
              <a:rPr lang="en-US" sz="3000" dirty="0" smtClean="0"/>
              <a:t>more according to the target of ESDP V but done  a lot starting from 2008 E.C – 2011E.C</a:t>
            </a:r>
            <a:endParaRPr lang="en-US" sz="3000" dirty="0"/>
          </a:p>
        </p:txBody>
      </p:sp>
    </p:spTree>
    <p:extLst>
      <p:ext uri="{BB962C8B-B14F-4D97-AF65-F5344CB8AC3E}">
        <p14:creationId xmlns:p14="http://schemas.microsoft.com/office/powerpoint/2010/main" val="1181315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7150"/>
            <a:ext cx="8610600" cy="609600"/>
          </a:xfrm>
          <a:ln>
            <a:solidFill>
              <a:srgbClr val="FF0000"/>
            </a:solidFill>
          </a:ln>
        </p:spPr>
        <p:txBody>
          <a:bodyPr>
            <a:noAutofit/>
          </a:bodyPr>
          <a:lstStyle/>
          <a:p>
            <a:r>
              <a:rPr lang="en-US" sz="3400" b="1" dirty="0" err="1" smtClean="0"/>
              <a:t>Cont</a:t>
            </a:r>
            <a:r>
              <a:rPr lang="en-US" sz="3400" b="1" dirty="0" smtClean="0"/>
              <a:t>……………..</a:t>
            </a:r>
            <a:endParaRPr lang="en-US" sz="3400" b="1" dirty="0"/>
          </a:p>
        </p:txBody>
      </p:sp>
      <p:sp>
        <p:nvSpPr>
          <p:cNvPr id="3" name="Content Placeholder 2"/>
          <p:cNvSpPr>
            <a:spLocks noGrp="1"/>
          </p:cNvSpPr>
          <p:nvPr>
            <p:ph idx="1"/>
          </p:nvPr>
        </p:nvSpPr>
        <p:spPr>
          <a:xfrm>
            <a:off x="152400" y="1047750"/>
            <a:ext cx="8763000" cy="3886200"/>
          </a:xfrm>
          <a:ln>
            <a:solidFill>
              <a:srgbClr val="FF0000"/>
            </a:solidFill>
          </a:ln>
        </p:spPr>
        <p:txBody>
          <a:bodyPr>
            <a:noAutofit/>
          </a:bodyPr>
          <a:lstStyle/>
          <a:p>
            <a:pPr marL="0" indent="0">
              <a:buNone/>
            </a:pPr>
            <a:endParaRPr lang="en-US" sz="3000" dirty="0" smtClean="0"/>
          </a:p>
          <a:p>
            <a:pPr>
              <a:buFont typeface="Wingdings" pitchFamily="2" charset="2"/>
              <a:buChar char="ü"/>
            </a:pPr>
            <a:r>
              <a:rPr lang="en-US" sz="3000" dirty="0" smtClean="0"/>
              <a:t>Total </a:t>
            </a:r>
            <a:r>
              <a:rPr lang="en-US" sz="3000" dirty="0"/>
              <a:t>of </a:t>
            </a:r>
            <a:r>
              <a:rPr lang="en-US" sz="3000" b="1" dirty="0"/>
              <a:t>3,166</a:t>
            </a:r>
            <a:r>
              <a:rPr lang="en-US" sz="3000" dirty="0"/>
              <a:t> primary teachers, secondary teachers and school leaders sat a licensing </a:t>
            </a:r>
            <a:r>
              <a:rPr lang="en-US" sz="3000" dirty="0" smtClean="0"/>
              <a:t>assessment in the last five years</a:t>
            </a:r>
            <a:endParaRPr lang="en-US" sz="3000" dirty="0"/>
          </a:p>
        </p:txBody>
      </p:sp>
    </p:spTree>
    <p:extLst>
      <p:ext uri="{BB962C8B-B14F-4D97-AF65-F5344CB8AC3E}">
        <p14:creationId xmlns:p14="http://schemas.microsoft.com/office/powerpoint/2010/main" val="1180647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6200" y="133350"/>
            <a:ext cx="8991600" cy="762000"/>
          </a:xfrm>
          <a:ln>
            <a:solidFill>
              <a:srgbClr val="FF0000"/>
            </a:solidFill>
          </a:ln>
        </p:spPr>
        <p:txBody>
          <a:bodyPr/>
          <a:lstStyle/>
          <a:p>
            <a:pPr algn="ctr"/>
            <a:r>
              <a:rPr lang="en-US" b="1" dirty="0">
                <a:latin typeface="Times New Roman"/>
                <a:ea typeface="Times New Roman"/>
              </a:rPr>
              <a:t>Number of Teachers and educational leaders took licensing  exam up to </a:t>
            </a:r>
            <a:r>
              <a:rPr lang="en-US" b="1" dirty="0" smtClean="0">
                <a:latin typeface="Times New Roman"/>
                <a:ea typeface="Times New Roman"/>
              </a:rPr>
              <a:t>now by sex</a:t>
            </a:r>
            <a:endParaRPr lang="en-US" dirty="0"/>
          </a:p>
        </p:txBody>
      </p:sp>
      <p:sp>
        <p:nvSpPr>
          <p:cNvPr id="6" name="Text Placeholder 5"/>
          <p:cNvSpPr>
            <a:spLocks noGrp="1"/>
          </p:cNvSpPr>
          <p:nvPr>
            <p:ph type="body" idx="2"/>
          </p:nvPr>
        </p:nvSpPr>
        <p:spPr>
          <a:xfrm>
            <a:off x="152400" y="971550"/>
            <a:ext cx="4038600" cy="4038600"/>
          </a:xfrm>
          <a:ln>
            <a:solidFill>
              <a:srgbClr val="FF0000"/>
            </a:solidFill>
          </a:ln>
        </p:spPr>
        <p:txBody>
          <a:bodyPr>
            <a:normAutofit fontScale="92500" lnSpcReduction="10000"/>
          </a:bodyPr>
          <a:lstStyle/>
          <a:p>
            <a:pPr marL="274320" lvl="0" indent="-274320">
              <a:buClr>
                <a:srgbClr val="0BD0D9"/>
              </a:buClr>
              <a:buFont typeface="Wingdings" pitchFamily="2" charset="2"/>
              <a:buChar char="ü"/>
            </a:pPr>
            <a:r>
              <a:rPr lang="en-US" sz="3000" dirty="0">
                <a:solidFill>
                  <a:prstClr val="black"/>
                </a:solidFill>
              </a:rPr>
              <a:t>At regional level the program did not achieve more but lastly in 2010EC and 2011 E.C did more progress, a total of </a:t>
            </a:r>
            <a:r>
              <a:rPr lang="en-US" sz="3000" b="1" dirty="0" smtClean="0">
                <a:solidFill>
                  <a:prstClr val="black"/>
                </a:solidFill>
              </a:rPr>
              <a:t>3,166</a:t>
            </a:r>
            <a:r>
              <a:rPr lang="en-US" sz="3000" dirty="0" smtClean="0">
                <a:solidFill>
                  <a:prstClr val="black"/>
                </a:solidFill>
              </a:rPr>
              <a:t> </a:t>
            </a:r>
            <a:r>
              <a:rPr lang="en-US" sz="3000" dirty="0">
                <a:solidFill>
                  <a:prstClr val="black"/>
                </a:solidFill>
              </a:rPr>
              <a:t>primary teachers, secondary teachers and school leaders sat a licensing assessment</a:t>
            </a:r>
          </a:p>
          <a:p>
            <a:endParaRPr lang="en-US" dirty="0"/>
          </a:p>
        </p:txBody>
      </p:sp>
      <p:graphicFrame>
        <p:nvGraphicFramePr>
          <p:cNvPr id="3" name="Content Placeholder 2"/>
          <p:cNvGraphicFramePr>
            <a:graphicFrameLocks noGrp="1"/>
          </p:cNvGraphicFramePr>
          <p:nvPr>
            <p:ph sz="half" idx="1"/>
            <p:extLst>
              <p:ext uri="{D42A27DB-BD31-4B8C-83A1-F6EECF244321}">
                <p14:modId xmlns:p14="http://schemas.microsoft.com/office/powerpoint/2010/main" val="1926468936"/>
              </p:ext>
            </p:extLst>
          </p:nvPr>
        </p:nvGraphicFramePr>
        <p:xfrm>
          <a:off x="4038600" y="1047750"/>
          <a:ext cx="4953000" cy="3886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28679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3">
                                            <p:graphicEl>
                                              <a:chart seriesIdx="-4" categoryIdx="0" bldStep="category"/>
                                            </p:graphicEl>
                                          </p:spTgt>
                                        </p:tgtEl>
                                        <p:attrNameLst>
                                          <p:attrName>style.visibility</p:attrName>
                                        </p:attrNameLst>
                                      </p:cBhvr>
                                      <p:to>
                                        <p:strVal val="visible"/>
                                      </p:to>
                                    </p:set>
                                    <p:animEffect transition="in" filter="wheel(1)">
                                      <p:cBhvr>
                                        <p:cTn id="13" dur="2000"/>
                                        <p:tgtEl>
                                          <p:spTgt spid="3">
                                            <p:graphicEl>
                                              <a:chart seriesIdx="-4" categoryIdx="0" bldStep="category"/>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3">
                                            <p:graphicEl>
                                              <a:chart seriesIdx="-4" categoryIdx="1" bldStep="category"/>
                                            </p:graphicEl>
                                          </p:spTgt>
                                        </p:tgtEl>
                                        <p:attrNameLst>
                                          <p:attrName>style.visibility</p:attrName>
                                        </p:attrNameLst>
                                      </p:cBhvr>
                                      <p:to>
                                        <p:strVal val="visible"/>
                                      </p:to>
                                    </p:set>
                                    <p:animEffect transition="in" filter="wheel(1)">
                                      <p:cBhvr>
                                        <p:cTn id="18" dur="2000"/>
                                        <p:tgtEl>
                                          <p:spTgt spid="3">
                                            <p:graphicEl>
                                              <a:chart seriesIdx="-4" categoryIdx="1" bldStep="category"/>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3">
                                            <p:graphicEl>
                                              <a:chart seriesIdx="-4" categoryIdx="2" bldStep="category"/>
                                            </p:graphicEl>
                                          </p:spTgt>
                                        </p:tgtEl>
                                        <p:attrNameLst>
                                          <p:attrName>style.visibility</p:attrName>
                                        </p:attrNameLst>
                                      </p:cBhvr>
                                      <p:to>
                                        <p:strVal val="visible"/>
                                      </p:to>
                                    </p:set>
                                    <p:animEffect transition="in" filter="wheel(1)">
                                      <p:cBhvr>
                                        <p:cTn id="23" dur="2000"/>
                                        <p:tgtEl>
                                          <p:spTgt spid="3">
                                            <p:graphicEl>
                                              <a:chart seriesIdx="-4" categoryIdx="2" bldStep="category"/>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6">
                                            <p:bg/>
                                          </p:spTgt>
                                        </p:tgtEl>
                                        <p:attrNameLst>
                                          <p:attrName>style.visibility</p:attrName>
                                        </p:attrNameLst>
                                      </p:cBhvr>
                                      <p:to>
                                        <p:strVal val="visible"/>
                                      </p:to>
                                    </p:set>
                                    <p:anim calcmode="lin" valueType="num">
                                      <p:cBhvr additive="base">
                                        <p:cTn id="28" dur="500" fill="hold"/>
                                        <p:tgtEl>
                                          <p:spTgt spid="6">
                                            <p:bg/>
                                          </p:spTgt>
                                        </p:tgtEl>
                                        <p:attrNameLst>
                                          <p:attrName>ppt_x</p:attrName>
                                        </p:attrNameLst>
                                      </p:cBhvr>
                                      <p:tavLst>
                                        <p:tav tm="0">
                                          <p:val>
                                            <p:strVal val="#ppt_x"/>
                                          </p:val>
                                        </p:tav>
                                        <p:tav tm="100000">
                                          <p:val>
                                            <p:strVal val="#ppt_x"/>
                                          </p:val>
                                        </p:tav>
                                      </p:tavLst>
                                    </p:anim>
                                    <p:anim calcmode="lin" valueType="num">
                                      <p:cBhvr additive="base">
                                        <p:cTn id="29"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build="p" animBg="1"/>
      <p:bldGraphic spid="3" grpId="0">
        <p:bldSub>
          <a:bldChart bld="category"/>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57150"/>
            <a:ext cx="8534400" cy="457200"/>
          </a:xfrm>
          <a:ln>
            <a:solidFill>
              <a:srgbClr val="FF0000"/>
            </a:solidFill>
          </a:ln>
        </p:spPr>
        <p:txBody>
          <a:bodyPr/>
          <a:lstStyle/>
          <a:p>
            <a:pPr algn="ctr"/>
            <a:r>
              <a:rPr lang="en-US" sz="3400" b="1" dirty="0">
                <a:solidFill>
                  <a:srgbClr val="04617B"/>
                </a:solidFill>
              </a:rPr>
              <a:t>Curriculum, textbooks and assessment</a:t>
            </a:r>
            <a:endParaRPr lang="en-US" dirty="0"/>
          </a:p>
        </p:txBody>
      </p:sp>
      <p:sp>
        <p:nvSpPr>
          <p:cNvPr id="6" name="Text Placeholder 5"/>
          <p:cNvSpPr>
            <a:spLocks noGrp="1"/>
          </p:cNvSpPr>
          <p:nvPr>
            <p:ph type="body" idx="2"/>
          </p:nvPr>
        </p:nvSpPr>
        <p:spPr>
          <a:xfrm>
            <a:off x="152400" y="819150"/>
            <a:ext cx="3505200" cy="4191000"/>
          </a:xfrm>
          <a:ln>
            <a:solidFill>
              <a:srgbClr val="FF0000"/>
            </a:solidFill>
          </a:ln>
        </p:spPr>
        <p:txBody>
          <a:bodyPr>
            <a:normAutofit fontScale="85000" lnSpcReduction="10000"/>
          </a:bodyPr>
          <a:lstStyle/>
          <a:p>
            <a:r>
              <a:rPr lang="en-US" sz="3200" dirty="0" smtClean="0"/>
              <a:t>Regional Education </a:t>
            </a:r>
            <a:r>
              <a:rPr lang="en-US" sz="3200" dirty="0"/>
              <a:t>Bureau </a:t>
            </a:r>
            <a:r>
              <a:rPr lang="en-US" sz="3200" dirty="0" smtClean="0"/>
              <a:t>has </a:t>
            </a:r>
            <a:r>
              <a:rPr lang="en-US" sz="3200" dirty="0"/>
              <a:t>reprinted </a:t>
            </a:r>
            <a:r>
              <a:rPr lang="en-US" sz="3200" b="1" dirty="0"/>
              <a:t>6,193,342</a:t>
            </a:r>
            <a:r>
              <a:rPr lang="en-US" sz="3200" dirty="0"/>
              <a:t> textbooks (i.e. </a:t>
            </a:r>
            <a:r>
              <a:rPr lang="en-US" sz="3200" b="1" dirty="0"/>
              <a:t>4,666,645</a:t>
            </a:r>
            <a:r>
              <a:rPr lang="en-US" sz="3200" dirty="0"/>
              <a:t> primary and </a:t>
            </a:r>
            <a:r>
              <a:rPr lang="en-US" sz="3200" b="1" dirty="0"/>
              <a:t>1,526,697</a:t>
            </a:r>
            <a:r>
              <a:rPr lang="en-US" sz="3200" dirty="0"/>
              <a:t> high school books) of </a:t>
            </a:r>
            <a:r>
              <a:rPr lang="en-US" sz="3200" dirty="0" smtClean="0"/>
              <a:t>the curriculum in </a:t>
            </a:r>
            <a:r>
              <a:rPr lang="en-US" sz="3200" dirty="0"/>
              <a:t>the period between 2008 – 2011EC. One </a:t>
            </a:r>
            <a:r>
              <a:rPr lang="en-US" sz="3200" dirty="0" smtClean="0"/>
              <a:t>can see </a:t>
            </a:r>
            <a:r>
              <a:rPr lang="en-US" sz="3200" dirty="0"/>
              <a:t>the detail </a:t>
            </a:r>
            <a:r>
              <a:rPr lang="en-US" sz="3200" dirty="0" smtClean="0"/>
              <a:t>from the table</a:t>
            </a:r>
            <a:endParaRPr lang="en-US" sz="3200" dirty="0"/>
          </a:p>
          <a:p>
            <a:endParaRPr lang="en-US" dirty="0"/>
          </a:p>
        </p:txBody>
      </p:sp>
      <p:graphicFrame>
        <p:nvGraphicFramePr>
          <p:cNvPr id="3" name="Content Placeholder 2"/>
          <p:cNvGraphicFramePr>
            <a:graphicFrameLocks noGrp="1"/>
          </p:cNvGraphicFramePr>
          <p:nvPr>
            <p:ph sz="half" idx="1"/>
            <p:extLst>
              <p:ext uri="{D42A27DB-BD31-4B8C-83A1-F6EECF244321}">
                <p14:modId xmlns:p14="http://schemas.microsoft.com/office/powerpoint/2010/main" val="3185177905"/>
              </p:ext>
            </p:extLst>
          </p:nvPr>
        </p:nvGraphicFramePr>
        <p:xfrm>
          <a:off x="3575050" y="742950"/>
          <a:ext cx="5416550" cy="4267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3762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bg/>
                                          </p:spTgt>
                                        </p:tgtEl>
                                        <p:attrNameLst>
                                          <p:attrName>style.visibility</p:attrName>
                                        </p:attrNameLst>
                                      </p:cBhvr>
                                      <p:to>
                                        <p:strVal val="visible"/>
                                      </p:to>
                                    </p:set>
                                    <p:anim calcmode="lin" valueType="num">
                                      <p:cBhvr additive="base">
                                        <p:cTn id="13" dur="500" fill="hold"/>
                                        <p:tgtEl>
                                          <p:spTgt spid="6">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3">
                                            <p:graphicEl>
                                              <a:chart seriesIdx="-3" categoryIdx="-3" bldStep="gridLegend"/>
                                            </p:graphicEl>
                                          </p:spTgt>
                                        </p:tgtEl>
                                        <p:attrNameLst>
                                          <p:attrName>style.visibility</p:attrName>
                                        </p:attrNameLst>
                                      </p:cBhvr>
                                      <p:to>
                                        <p:strVal val="visible"/>
                                      </p:to>
                                    </p:set>
                                    <p:animEffect transition="in" filter="circle(in)">
                                      <p:cBhvr>
                                        <p:cTn id="25" dur="2000"/>
                                        <p:tgtEl>
                                          <p:spTgt spid="3">
                                            <p:graphicEl>
                                              <a:chart seriesIdx="-3" categoryIdx="-3" bldStep="gridLegend"/>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3">
                                            <p:graphicEl>
                                              <a:chart seriesIdx="0" categoryIdx="0" bldStep="ptInCategory"/>
                                            </p:graphicEl>
                                          </p:spTgt>
                                        </p:tgtEl>
                                        <p:attrNameLst>
                                          <p:attrName>style.visibility</p:attrName>
                                        </p:attrNameLst>
                                      </p:cBhvr>
                                      <p:to>
                                        <p:strVal val="visible"/>
                                      </p:to>
                                    </p:set>
                                    <p:animEffect transition="in" filter="circle(in)">
                                      <p:cBhvr>
                                        <p:cTn id="30" dur="2000"/>
                                        <p:tgtEl>
                                          <p:spTgt spid="3">
                                            <p:graphicEl>
                                              <a:chart seriesIdx="0" categoryIdx="0" bldStep="ptInCategory"/>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grpId="0" nodeType="clickEffect">
                                  <p:stCondLst>
                                    <p:cond delay="0"/>
                                  </p:stCondLst>
                                  <p:childTnLst>
                                    <p:set>
                                      <p:cBhvr>
                                        <p:cTn id="34" dur="1" fill="hold">
                                          <p:stCondLst>
                                            <p:cond delay="0"/>
                                          </p:stCondLst>
                                        </p:cTn>
                                        <p:tgtEl>
                                          <p:spTgt spid="3">
                                            <p:graphicEl>
                                              <a:chart seriesIdx="0" categoryIdx="1" bldStep="ptInCategory"/>
                                            </p:graphicEl>
                                          </p:spTgt>
                                        </p:tgtEl>
                                        <p:attrNameLst>
                                          <p:attrName>style.visibility</p:attrName>
                                        </p:attrNameLst>
                                      </p:cBhvr>
                                      <p:to>
                                        <p:strVal val="visible"/>
                                      </p:to>
                                    </p:set>
                                    <p:animEffect transition="in" filter="circle(in)">
                                      <p:cBhvr>
                                        <p:cTn id="35" dur="2000"/>
                                        <p:tgtEl>
                                          <p:spTgt spid="3">
                                            <p:graphicEl>
                                              <a:chart seriesIdx="0" categoryIdx="1" bldStep="ptInCategory"/>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grpId="0" nodeType="clickEffect">
                                  <p:stCondLst>
                                    <p:cond delay="0"/>
                                  </p:stCondLst>
                                  <p:childTnLst>
                                    <p:set>
                                      <p:cBhvr>
                                        <p:cTn id="39" dur="1" fill="hold">
                                          <p:stCondLst>
                                            <p:cond delay="0"/>
                                          </p:stCondLst>
                                        </p:cTn>
                                        <p:tgtEl>
                                          <p:spTgt spid="3">
                                            <p:graphicEl>
                                              <a:chart seriesIdx="0" categoryIdx="2" bldStep="ptInCategory"/>
                                            </p:graphicEl>
                                          </p:spTgt>
                                        </p:tgtEl>
                                        <p:attrNameLst>
                                          <p:attrName>style.visibility</p:attrName>
                                        </p:attrNameLst>
                                      </p:cBhvr>
                                      <p:to>
                                        <p:strVal val="visible"/>
                                      </p:to>
                                    </p:set>
                                    <p:animEffect transition="in" filter="circle(in)">
                                      <p:cBhvr>
                                        <p:cTn id="40" dur="2000"/>
                                        <p:tgtEl>
                                          <p:spTgt spid="3">
                                            <p:graphicEl>
                                              <a:chart seriesIdx="0" categoryIdx="2" bldStep="ptIn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build="p" animBg="1"/>
      <p:bldGraphic spid="3" grpId="0">
        <p:bldSub>
          <a:bldChart bld="categoryEl"/>
        </p:bldSub>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133350"/>
            <a:ext cx="8763000" cy="533400"/>
          </a:xfrm>
          <a:ln>
            <a:solidFill>
              <a:srgbClr val="FF0000"/>
            </a:solidFill>
          </a:ln>
        </p:spPr>
        <p:txBody>
          <a:bodyPr>
            <a:normAutofit fontScale="90000"/>
          </a:bodyPr>
          <a:lstStyle/>
          <a:p>
            <a:pPr algn="ctr"/>
            <a:r>
              <a:rPr lang="en-US" sz="3400" b="1" dirty="0" smtClean="0"/>
              <a:t> Assessment &amp; Examination(G.10</a:t>
            </a:r>
            <a:r>
              <a:rPr lang="en-US" sz="3400" b="1" baseline="30000" dirty="0" smtClean="0"/>
              <a:t>th</a:t>
            </a:r>
            <a:r>
              <a:rPr lang="en-US" sz="3400" b="1" dirty="0"/>
              <a:t>)</a:t>
            </a:r>
          </a:p>
        </p:txBody>
      </p:sp>
      <p:sp>
        <p:nvSpPr>
          <p:cNvPr id="8" name="Text Placeholder 7"/>
          <p:cNvSpPr>
            <a:spLocks noGrp="1"/>
          </p:cNvSpPr>
          <p:nvPr>
            <p:ph type="body" idx="2"/>
          </p:nvPr>
        </p:nvSpPr>
        <p:spPr>
          <a:xfrm>
            <a:off x="152400" y="666750"/>
            <a:ext cx="3429000" cy="4343400"/>
          </a:xfrm>
          <a:ln>
            <a:solidFill>
              <a:srgbClr val="FF0000"/>
            </a:solidFill>
          </a:ln>
        </p:spPr>
        <p:txBody>
          <a:bodyPr>
            <a:noAutofit/>
          </a:bodyPr>
          <a:lstStyle/>
          <a:p>
            <a:r>
              <a:rPr lang="en-US" sz="1800" dirty="0"/>
              <a:t>Concerning Grade 10 EGSECE result; among the total of students registered and sat for the examination in 2008E.C 55% scored 2.00 and above and the remaining 45% students scored below 2.00 . </a:t>
            </a:r>
            <a:endParaRPr lang="en-US" sz="1800" dirty="0" smtClean="0"/>
          </a:p>
          <a:p>
            <a:r>
              <a:rPr lang="en-US" sz="1800" dirty="0" smtClean="0"/>
              <a:t>In </a:t>
            </a:r>
            <a:r>
              <a:rPr lang="en-US" sz="1800" dirty="0"/>
              <a:t>2011E.C 85.90% of students scored 2.00 and above while the remaining scored below the passing mark. From this explanation we see that the existence of a remarkable improvement in earning a passing mark from general education to preparatory.</a:t>
            </a:r>
          </a:p>
        </p:txBody>
      </p:sp>
      <p:graphicFrame>
        <p:nvGraphicFramePr>
          <p:cNvPr id="9" name="Content Placeholder 8"/>
          <p:cNvGraphicFramePr>
            <a:graphicFrameLocks noGrp="1"/>
          </p:cNvGraphicFramePr>
          <p:nvPr>
            <p:ph sz="half" idx="1"/>
            <p:extLst>
              <p:ext uri="{D42A27DB-BD31-4B8C-83A1-F6EECF244321}">
                <p14:modId xmlns:p14="http://schemas.microsoft.com/office/powerpoint/2010/main" val="2461551930"/>
              </p:ext>
            </p:extLst>
          </p:nvPr>
        </p:nvGraphicFramePr>
        <p:xfrm>
          <a:off x="3575050" y="666750"/>
          <a:ext cx="5416550" cy="4267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70068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9">
                                            <p:graphicEl>
                                              <a:chart seriesIdx="-3" categoryIdx="-3" bldStep="gridLegend"/>
                                            </p:graphicEl>
                                          </p:spTgt>
                                        </p:tgtEl>
                                        <p:attrNameLst>
                                          <p:attrName>style.visibility</p:attrName>
                                        </p:attrNameLst>
                                      </p:cBhvr>
                                      <p:to>
                                        <p:strVal val="visible"/>
                                      </p:to>
                                    </p:set>
                                    <p:animEffect transition="in" filter="wipe(down)">
                                      <p:cBhvr>
                                        <p:cTn id="13" dur="580">
                                          <p:stCondLst>
                                            <p:cond delay="0"/>
                                          </p:stCondLst>
                                        </p:cTn>
                                        <p:tgtEl>
                                          <p:spTgt spid="9">
                                            <p:graphicEl>
                                              <a:chart seriesIdx="-3" categoryIdx="-3" bldStep="gridLegend"/>
                                            </p:graphicEl>
                                          </p:spTgt>
                                        </p:tgtEl>
                                      </p:cBhvr>
                                    </p:animEffect>
                                    <p:anim calcmode="lin" valueType="num">
                                      <p:cBhvr>
                                        <p:cTn id="14" dur="1822" tmFilter="0,0; 0.14,0.36; 0.43,0.73; 0.71,0.91; 1.0,1.0">
                                          <p:stCondLst>
                                            <p:cond delay="0"/>
                                          </p:stCondLst>
                                        </p:cTn>
                                        <p:tgtEl>
                                          <p:spTgt spid="9">
                                            <p:graphicEl>
                                              <a:chart seriesIdx="-3" categoryIdx="-3" bldStep="gridLegend"/>
                                            </p:graphic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9">
                                            <p:graphicEl>
                                              <a:chart seriesIdx="-3" categoryIdx="-3" bldStep="gridLegend"/>
                                            </p:graphic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9">
                                            <p:graphicEl>
                                              <a:chart seriesIdx="-3" categoryIdx="-3" bldStep="gridLegend"/>
                                            </p:graphic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9">
                                            <p:graphicEl>
                                              <a:chart seriesIdx="-3" categoryIdx="-3" bldStep="gridLegend"/>
                                            </p:graphic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9">
                                            <p:graphicEl>
                                              <a:chart seriesIdx="-3" categoryIdx="-3" bldStep="gridLegend"/>
                                            </p:graphic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9">
                                            <p:graphicEl>
                                              <a:chart seriesIdx="-3" categoryIdx="-3" bldStep="gridLegend"/>
                                            </p:graphicEl>
                                          </p:spTgt>
                                        </p:tgtEl>
                                      </p:cBhvr>
                                      <p:to x="100000" y="60000"/>
                                    </p:animScale>
                                    <p:animScale>
                                      <p:cBhvr>
                                        <p:cTn id="20" dur="166" decel="50000">
                                          <p:stCondLst>
                                            <p:cond delay="676"/>
                                          </p:stCondLst>
                                        </p:cTn>
                                        <p:tgtEl>
                                          <p:spTgt spid="9">
                                            <p:graphicEl>
                                              <a:chart seriesIdx="-3" categoryIdx="-3" bldStep="gridLegend"/>
                                            </p:graphicEl>
                                          </p:spTgt>
                                        </p:tgtEl>
                                      </p:cBhvr>
                                      <p:to x="100000" y="100000"/>
                                    </p:animScale>
                                    <p:animScale>
                                      <p:cBhvr>
                                        <p:cTn id="21" dur="26">
                                          <p:stCondLst>
                                            <p:cond delay="1312"/>
                                          </p:stCondLst>
                                        </p:cTn>
                                        <p:tgtEl>
                                          <p:spTgt spid="9">
                                            <p:graphicEl>
                                              <a:chart seriesIdx="-3" categoryIdx="-3" bldStep="gridLegend"/>
                                            </p:graphicEl>
                                          </p:spTgt>
                                        </p:tgtEl>
                                      </p:cBhvr>
                                      <p:to x="100000" y="80000"/>
                                    </p:animScale>
                                    <p:animScale>
                                      <p:cBhvr>
                                        <p:cTn id="22" dur="166" decel="50000">
                                          <p:stCondLst>
                                            <p:cond delay="1338"/>
                                          </p:stCondLst>
                                        </p:cTn>
                                        <p:tgtEl>
                                          <p:spTgt spid="9">
                                            <p:graphicEl>
                                              <a:chart seriesIdx="-3" categoryIdx="-3" bldStep="gridLegend"/>
                                            </p:graphicEl>
                                          </p:spTgt>
                                        </p:tgtEl>
                                      </p:cBhvr>
                                      <p:to x="100000" y="100000"/>
                                    </p:animScale>
                                    <p:animScale>
                                      <p:cBhvr>
                                        <p:cTn id="23" dur="26">
                                          <p:stCondLst>
                                            <p:cond delay="1642"/>
                                          </p:stCondLst>
                                        </p:cTn>
                                        <p:tgtEl>
                                          <p:spTgt spid="9">
                                            <p:graphicEl>
                                              <a:chart seriesIdx="-3" categoryIdx="-3" bldStep="gridLegend"/>
                                            </p:graphicEl>
                                          </p:spTgt>
                                        </p:tgtEl>
                                      </p:cBhvr>
                                      <p:to x="100000" y="90000"/>
                                    </p:animScale>
                                    <p:animScale>
                                      <p:cBhvr>
                                        <p:cTn id="24" dur="166" decel="50000">
                                          <p:stCondLst>
                                            <p:cond delay="1668"/>
                                          </p:stCondLst>
                                        </p:cTn>
                                        <p:tgtEl>
                                          <p:spTgt spid="9">
                                            <p:graphicEl>
                                              <a:chart seriesIdx="-3" categoryIdx="-3" bldStep="gridLegend"/>
                                            </p:graphicEl>
                                          </p:spTgt>
                                        </p:tgtEl>
                                      </p:cBhvr>
                                      <p:to x="100000" y="100000"/>
                                    </p:animScale>
                                    <p:animScale>
                                      <p:cBhvr>
                                        <p:cTn id="25" dur="26">
                                          <p:stCondLst>
                                            <p:cond delay="1808"/>
                                          </p:stCondLst>
                                        </p:cTn>
                                        <p:tgtEl>
                                          <p:spTgt spid="9">
                                            <p:graphicEl>
                                              <a:chart seriesIdx="-3" categoryIdx="-3" bldStep="gridLegend"/>
                                            </p:graphicEl>
                                          </p:spTgt>
                                        </p:tgtEl>
                                      </p:cBhvr>
                                      <p:to x="100000" y="95000"/>
                                    </p:animScale>
                                    <p:animScale>
                                      <p:cBhvr>
                                        <p:cTn id="26" dur="166" decel="50000">
                                          <p:stCondLst>
                                            <p:cond delay="1834"/>
                                          </p:stCondLst>
                                        </p:cTn>
                                        <p:tgtEl>
                                          <p:spTgt spid="9">
                                            <p:graphicEl>
                                              <a:chart seriesIdx="-3" categoryIdx="-3" bldStep="gridLegend"/>
                                            </p:graphicEl>
                                          </p:spTgt>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9">
                                            <p:graphicEl>
                                              <a:chart seriesIdx="-4" categoryIdx="0" bldStep="category"/>
                                            </p:graphicEl>
                                          </p:spTgt>
                                        </p:tgtEl>
                                        <p:attrNameLst>
                                          <p:attrName>style.visibility</p:attrName>
                                        </p:attrNameLst>
                                      </p:cBhvr>
                                      <p:to>
                                        <p:strVal val="visible"/>
                                      </p:to>
                                    </p:set>
                                    <p:animEffect transition="in" filter="wipe(down)">
                                      <p:cBhvr>
                                        <p:cTn id="31" dur="580">
                                          <p:stCondLst>
                                            <p:cond delay="0"/>
                                          </p:stCondLst>
                                        </p:cTn>
                                        <p:tgtEl>
                                          <p:spTgt spid="9">
                                            <p:graphicEl>
                                              <a:chart seriesIdx="-4" categoryIdx="0" bldStep="category"/>
                                            </p:graphicEl>
                                          </p:spTgt>
                                        </p:tgtEl>
                                      </p:cBhvr>
                                    </p:animEffect>
                                    <p:anim calcmode="lin" valueType="num">
                                      <p:cBhvr>
                                        <p:cTn id="32" dur="1822" tmFilter="0,0; 0.14,0.36; 0.43,0.73; 0.71,0.91; 1.0,1.0">
                                          <p:stCondLst>
                                            <p:cond delay="0"/>
                                          </p:stCondLst>
                                        </p:cTn>
                                        <p:tgtEl>
                                          <p:spTgt spid="9">
                                            <p:graphicEl>
                                              <a:chart seriesIdx="-4" categoryIdx="0" bldStep="category"/>
                                            </p:graphic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9">
                                            <p:graphicEl>
                                              <a:chart seriesIdx="-4" categoryIdx="0" bldStep="category"/>
                                            </p:graphic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9">
                                            <p:graphicEl>
                                              <a:chart seriesIdx="-4" categoryIdx="0" bldStep="category"/>
                                            </p:graphic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9">
                                            <p:graphicEl>
                                              <a:chart seriesIdx="-4" categoryIdx="0" bldStep="category"/>
                                            </p:graphic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9">
                                            <p:graphicEl>
                                              <a:chart seriesIdx="-4" categoryIdx="0" bldStep="category"/>
                                            </p:graphic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9">
                                            <p:graphicEl>
                                              <a:chart seriesIdx="-4" categoryIdx="0" bldStep="category"/>
                                            </p:graphicEl>
                                          </p:spTgt>
                                        </p:tgtEl>
                                      </p:cBhvr>
                                      <p:to x="100000" y="60000"/>
                                    </p:animScale>
                                    <p:animScale>
                                      <p:cBhvr>
                                        <p:cTn id="38" dur="166" decel="50000">
                                          <p:stCondLst>
                                            <p:cond delay="676"/>
                                          </p:stCondLst>
                                        </p:cTn>
                                        <p:tgtEl>
                                          <p:spTgt spid="9">
                                            <p:graphicEl>
                                              <a:chart seriesIdx="-4" categoryIdx="0" bldStep="category"/>
                                            </p:graphicEl>
                                          </p:spTgt>
                                        </p:tgtEl>
                                      </p:cBhvr>
                                      <p:to x="100000" y="100000"/>
                                    </p:animScale>
                                    <p:animScale>
                                      <p:cBhvr>
                                        <p:cTn id="39" dur="26">
                                          <p:stCondLst>
                                            <p:cond delay="1312"/>
                                          </p:stCondLst>
                                        </p:cTn>
                                        <p:tgtEl>
                                          <p:spTgt spid="9">
                                            <p:graphicEl>
                                              <a:chart seriesIdx="-4" categoryIdx="0" bldStep="category"/>
                                            </p:graphicEl>
                                          </p:spTgt>
                                        </p:tgtEl>
                                      </p:cBhvr>
                                      <p:to x="100000" y="80000"/>
                                    </p:animScale>
                                    <p:animScale>
                                      <p:cBhvr>
                                        <p:cTn id="40" dur="166" decel="50000">
                                          <p:stCondLst>
                                            <p:cond delay="1338"/>
                                          </p:stCondLst>
                                        </p:cTn>
                                        <p:tgtEl>
                                          <p:spTgt spid="9">
                                            <p:graphicEl>
                                              <a:chart seriesIdx="-4" categoryIdx="0" bldStep="category"/>
                                            </p:graphicEl>
                                          </p:spTgt>
                                        </p:tgtEl>
                                      </p:cBhvr>
                                      <p:to x="100000" y="100000"/>
                                    </p:animScale>
                                    <p:animScale>
                                      <p:cBhvr>
                                        <p:cTn id="41" dur="26">
                                          <p:stCondLst>
                                            <p:cond delay="1642"/>
                                          </p:stCondLst>
                                        </p:cTn>
                                        <p:tgtEl>
                                          <p:spTgt spid="9">
                                            <p:graphicEl>
                                              <a:chart seriesIdx="-4" categoryIdx="0" bldStep="category"/>
                                            </p:graphicEl>
                                          </p:spTgt>
                                        </p:tgtEl>
                                      </p:cBhvr>
                                      <p:to x="100000" y="90000"/>
                                    </p:animScale>
                                    <p:animScale>
                                      <p:cBhvr>
                                        <p:cTn id="42" dur="166" decel="50000">
                                          <p:stCondLst>
                                            <p:cond delay="1668"/>
                                          </p:stCondLst>
                                        </p:cTn>
                                        <p:tgtEl>
                                          <p:spTgt spid="9">
                                            <p:graphicEl>
                                              <a:chart seriesIdx="-4" categoryIdx="0" bldStep="category"/>
                                            </p:graphicEl>
                                          </p:spTgt>
                                        </p:tgtEl>
                                      </p:cBhvr>
                                      <p:to x="100000" y="100000"/>
                                    </p:animScale>
                                    <p:animScale>
                                      <p:cBhvr>
                                        <p:cTn id="43" dur="26">
                                          <p:stCondLst>
                                            <p:cond delay="1808"/>
                                          </p:stCondLst>
                                        </p:cTn>
                                        <p:tgtEl>
                                          <p:spTgt spid="9">
                                            <p:graphicEl>
                                              <a:chart seriesIdx="-4" categoryIdx="0" bldStep="category"/>
                                            </p:graphicEl>
                                          </p:spTgt>
                                        </p:tgtEl>
                                      </p:cBhvr>
                                      <p:to x="100000" y="95000"/>
                                    </p:animScale>
                                    <p:animScale>
                                      <p:cBhvr>
                                        <p:cTn id="44" dur="166" decel="50000">
                                          <p:stCondLst>
                                            <p:cond delay="1834"/>
                                          </p:stCondLst>
                                        </p:cTn>
                                        <p:tgtEl>
                                          <p:spTgt spid="9">
                                            <p:graphicEl>
                                              <a:chart seriesIdx="-4" categoryIdx="0" bldStep="category"/>
                                            </p:graphicEl>
                                          </p:spTgt>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26" presetClass="entr" presetSubtype="0" fill="hold" grpId="0" nodeType="clickEffect">
                                  <p:stCondLst>
                                    <p:cond delay="0"/>
                                  </p:stCondLst>
                                  <p:childTnLst>
                                    <p:set>
                                      <p:cBhvr>
                                        <p:cTn id="48" dur="1" fill="hold">
                                          <p:stCondLst>
                                            <p:cond delay="0"/>
                                          </p:stCondLst>
                                        </p:cTn>
                                        <p:tgtEl>
                                          <p:spTgt spid="9">
                                            <p:graphicEl>
                                              <a:chart seriesIdx="-4" categoryIdx="1" bldStep="category"/>
                                            </p:graphicEl>
                                          </p:spTgt>
                                        </p:tgtEl>
                                        <p:attrNameLst>
                                          <p:attrName>style.visibility</p:attrName>
                                        </p:attrNameLst>
                                      </p:cBhvr>
                                      <p:to>
                                        <p:strVal val="visible"/>
                                      </p:to>
                                    </p:set>
                                    <p:animEffect transition="in" filter="wipe(down)">
                                      <p:cBhvr>
                                        <p:cTn id="49" dur="580">
                                          <p:stCondLst>
                                            <p:cond delay="0"/>
                                          </p:stCondLst>
                                        </p:cTn>
                                        <p:tgtEl>
                                          <p:spTgt spid="9">
                                            <p:graphicEl>
                                              <a:chart seriesIdx="-4" categoryIdx="1" bldStep="category"/>
                                            </p:graphicEl>
                                          </p:spTgt>
                                        </p:tgtEl>
                                      </p:cBhvr>
                                    </p:animEffect>
                                    <p:anim calcmode="lin" valueType="num">
                                      <p:cBhvr>
                                        <p:cTn id="50" dur="1822" tmFilter="0,0; 0.14,0.36; 0.43,0.73; 0.71,0.91; 1.0,1.0">
                                          <p:stCondLst>
                                            <p:cond delay="0"/>
                                          </p:stCondLst>
                                        </p:cTn>
                                        <p:tgtEl>
                                          <p:spTgt spid="9">
                                            <p:graphicEl>
                                              <a:chart seriesIdx="-4" categoryIdx="1" bldStep="category"/>
                                            </p:graphicEl>
                                          </p:spTgt>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9">
                                            <p:graphicEl>
                                              <a:chart seriesIdx="-4" categoryIdx="1" bldStep="category"/>
                                            </p:graphicEl>
                                          </p:spTgt>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9">
                                            <p:graphicEl>
                                              <a:chart seriesIdx="-4" categoryIdx="1" bldStep="category"/>
                                            </p:graphicEl>
                                          </p:spTgt>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9">
                                            <p:graphicEl>
                                              <a:chart seriesIdx="-4" categoryIdx="1" bldStep="category"/>
                                            </p:graphicEl>
                                          </p:spTgt>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9">
                                            <p:graphicEl>
                                              <a:chart seriesIdx="-4" categoryIdx="1" bldStep="category"/>
                                            </p:graphicEl>
                                          </p:spTgt>
                                        </p:tgtEl>
                                        <p:attrNameLst>
                                          <p:attrName>ppt_y</p:attrName>
                                        </p:attrNameLst>
                                      </p:cBhvr>
                                      <p:tavLst>
                                        <p:tav tm="0" fmla="#ppt_y-sin(pi*$)/81">
                                          <p:val>
                                            <p:fltVal val="0"/>
                                          </p:val>
                                        </p:tav>
                                        <p:tav tm="100000">
                                          <p:val>
                                            <p:fltVal val="1"/>
                                          </p:val>
                                        </p:tav>
                                      </p:tavLst>
                                    </p:anim>
                                    <p:animScale>
                                      <p:cBhvr>
                                        <p:cTn id="55" dur="26">
                                          <p:stCondLst>
                                            <p:cond delay="650"/>
                                          </p:stCondLst>
                                        </p:cTn>
                                        <p:tgtEl>
                                          <p:spTgt spid="9">
                                            <p:graphicEl>
                                              <a:chart seriesIdx="-4" categoryIdx="1" bldStep="category"/>
                                            </p:graphicEl>
                                          </p:spTgt>
                                        </p:tgtEl>
                                      </p:cBhvr>
                                      <p:to x="100000" y="60000"/>
                                    </p:animScale>
                                    <p:animScale>
                                      <p:cBhvr>
                                        <p:cTn id="56" dur="166" decel="50000">
                                          <p:stCondLst>
                                            <p:cond delay="676"/>
                                          </p:stCondLst>
                                        </p:cTn>
                                        <p:tgtEl>
                                          <p:spTgt spid="9">
                                            <p:graphicEl>
                                              <a:chart seriesIdx="-4" categoryIdx="1" bldStep="category"/>
                                            </p:graphicEl>
                                          </p:spTgt>
                                        </p:tgtEl>
                                      </p:cBhvr>
                                      <p:to x="100000" y="100000"/>
                                    </p:animScale>
                                    <p:animScale>
                                      <p:cBhvr>
                                        <p:cTn id="57" dur="26">
                                          <p:stCondLst>
                                            <p:cond delay="1312"/>
                                          </p:stCondLst>
                                        </p:cTn>
                                        <p:tgtEl>
                                          <p:spTgt spid="9">
                                            <p:graphicEl>
                                              <a:chart seriesIdx="-4" categoryIdx="1" bldStep="category"/>
                                            </p:graphicEl>
                                          </p:spTgt>
                                        </p:tgtEl>
                                      </p:cBhvr>
                                      <p:to x="100000" y="80000"/>
                                    </p:animScale>
                                    <p:animScale>
                                      <p:cBhvr>
                                        <p:cTn id="58" dur="166" decel="50000">
                                          <p:stCondLst>
                                            <p:cond delay="1338"/>
                                          </p:stCondLst>
                                        </p:cTn>
                                        <p:tgtEl>
                                          <p:spTgt spid="9">
                                            <p:graphicEl>
                                              <a:chart seriesIdx="-4" categoryIdx="1" bldStep="category"/>
                                            </p:graphicEl>
                                          </p:spTgt>
                                        </p:tgtEl>
                                      </p:cBhvr>
                                      <p:to x="100000" y="100000"/>
                                    </p:animScale>
                                    <p:animScale>
                                      <p:cBhvr>
                                        <p:cTn id="59" dur="26">
                                          <p:stCondLst>
                                            <p:cond delay="1642"/>
                                          </p:stCondLst>
                                        </p:cTn>
                                        <p:tgtEl>
                                          <p:spTgt spid="9">
                                            <p:graphicEl>
                                              <a:chart seriesIdx="-4" categoryIdx="1" bldStep="category"/>
                                            </p:graphicEl>
                                          </p:spTgt>
                                        </p:tgtEl>
                                      </p:cBhvr>
                                      <p:to x="100000" y="90000"/>
                                    </p:animScale>
                                    <p:animScale>
                                      <p:cBhvr>
                                        <p:cTn id="60" dur="166" decel="50000">
                                          <p:stCondLst>
                                            <p:cond delay="1668"/>
                                          </p:stCondLst>
                                        </p:cTn>
                                        <p:tgtEl>
                                          <p:spTgt spid="9">
                                            <p:graphicEl>
                                              <a:chart seriesIdx="-4" categoryIdx="1" bldStep="category"/>
                                            </p:graphicEl>
                                          </p:spTgt>
                                        </p:tgtEl>
                                      </p:cBhvr>
                                      <p:to x="100000" y="100000"/>
                                    </p:animScale>
                                    <p:animScale>
                                      <p:cBhvr>
                                        <p:cTn id="61" dur="26">
                                          <p:stCondLst>
                                            <p:cond delay="1808"/>
                                          </p:stCondLst>
                                        </p:cTn>
                                        <p:tgtEl>
                                          <p:spTgt spid="9">
                                            <p:graphicEl>
                                              <a:chart seriesIdx="-4" categoryIdx="1" bldStep="category"/>
                                            </p:graphicEl>
                                          </p:spTgt>
                                        </p:tgtEl>
                                      </p:cBhvr>
                                      <p:to x="100000" y="95000"/>
                                    </p:animScale>
                                    <p:animScale>
                                      <p:cBhvr>
                                        <p:cTn id="62" dur="166" decel="50000">
                                          <p:stCondLst>
                                            <p:cond delay="1834"/>
                                          </p:stCondLst>
                                        </p:cTn>
                                        <p:tgtEl>
                                          <p:spTgt spid="9">
                                            <p:graphicEl>
                                              <a:chart seriesIdx="-4" categoryIdx="1" bldStep="category"/>
                                            </p:graphicEl>
                                          </p:spTgt>
                                        </p:tgtEl>
                                      </p:cBhvr>
                                      <p:to x="100000" y="100000"/>
                                    </p:animScale>
                                  </p:childTnLst>
                                </p:cTn>
                              </p:par>
                            </p:childTnLst>
                          </p:cTn>
                        </p:par>
                      </p:childTnLst>
                    </p:cTn>
                  </p:par>
                  <p:par>
                    <p:cTn id="63" fill="hold">
                      <p:stCondLst>
                        <p:cond delay="indefinite"/>
                      </p:stCondLst>
                      <p:childTnLst>
                        <p:par>
                          <p:cTn id="64" fill="hold">
                            <p:stCondLst>
                              <p:cond delay="0"/>
                            </p:stCondLst>
                            <p:childTnLst>
                              <p:par>
                                <p:cTn id="65" presetID="26" presetClass="entr" presetSubtype="0" fill="hold" grpId="0" nodeType="clickEffect">
                                  <p:stCondLst>
                                    <p:cond delay="0"/>
                                  </p:stCondLst>
                                  <p:childTnLst>
                                    <p:set>
                                      <p:cBhvr>
                                        <p:cTn id="66" dur="1" fill="hold">
                                          <p:stCondLst>
                                            <p:cond delay="0"/>
                                          </p:stCondLst>
                                        </p:cTn>
                                        <p:tgtEl>
                                          <p:spTgt spid="9">
                                            <p:graphicEl>
                                              <a:chart seriesIdx="-4" categoryIdx="2" bldStep="category"/>
                                            </p:graphicEl>
                                          </p:spTgt>
                                        </p:tgtEl>
                                        <p:attrNameLst>
                                          <p:attrName>style.visibility</p:attrName>
                                        </p:attrNameLst>
                                      </p:cBhvr>
                                      <p:to>
                                        <p:strVal val="visible"/>
                                      </p:to>
                                    </p:set>
                                    <p:animEffect transition="in" filter="wipe(down)">
                                      <p:cBhvr>
                                        <p:cTn id="67" dur="580">
                                          <p:stCondLst>
                                            <p:cond delay="0"/>
                                          </p:stCondLst>
                                        </p:cTn>
                                        <p:tgtEl>
                                          <p:spTgt spid="9">
                                            <p:graphicEl>
                                              <a:chart seriesIdx="-4" categoryIdx="2" bldStep="category"/>
                                            </p:graphicEl>
                                          </p:spTgt>
                                        </p:tgtEl>
                                      </p:cBhvr>
                                    </p:animEffect>
                                    <p:anim calcmode="lin" valueType="num">
                                      <p:cBhvr>
                                        <p:cTn id="68" dur="1822" tmFilter="0,0; 0.14,0.36; 0.43,0.73; 0.71,0.91; 1.0,1.0">
                                          <p:stCondLst>
                                            <p:cond delay="0"/>
                                          </p:stCondLst>
                                        </p:cTn>
                                        <p:tgtEl>
                                          <p:spTgt spid="9">
                                            <p:graphicEl>
                                              <a:chart seriesIdx="-4" categoryIdx="2" bldStep="category"/>
                                            </p:graphicEl>
                                          </p:spTgt>
                                        </p:tgtEl>
                                        <p:attrNameLst>
                                          <p:attrName>ppt_x</p:attrName>
                                        </p:attrNameLst>
                                      </p:cBhvr>
                                      <p:tavLst>
                                        <p:tav tm="0">
                                          <p:val>
                                            <p:strVal val="#ppt_x-0.25"/>
                                          </p:val>
                                        </p:tav>
                                        <p:tav tm="100000">
                                          <p:val>
                                            <p:strVal val="#ppt_x"/>
                                          </p:val>
                                        </p:tav>
                                      </p:tavLst>
                                    </p:anim>
                                    <p:anim calcmode="lin" valueType="num">
                                      <p:cBhvr>
                                        <p:cTn id="69" dur="664" tmFilter="0.0,0.0; 0.25,0.07; 0.50,0.2; 0.75,0.467; 1.0,1.0">
                                          <p:stCondLst>
                                            <p:cond delay="0"/>
                                          </p:stCondLst>
                                        </p:cTn>
                                        <p:tgtEl>
                                          <p:spTgt spid="9">
                                            <p:graphicEl>
                                              <a:chart seriesIdx="-4" categoryIdx="2" bldStep="category"/>
                                            </p:graphicEl>
                                          </p:spTgt>
                                        </p:tgtEl>
                                        <p:attrNameLst>
                                          <p:attrName>ppt_y</p:attrName>
                                        </p:attrNameLst>
                                      </p:cBhvr>
                                      <p:tavLst>
                                        <p:tav tm="0" fmla="#ppt_y-sin(pi*$)/3">
                                          <p:val>
                                            <p:fltVal val="0.5"/>
                                          </p:val>
                                        </p:tav>
                                        <p:tav tm="100000">
                                          <p:val>
                                            <p:fltVal val="1"/>
                                          </p:val>
                                        </p:tav>
                                      </p:tavLst>
                                    </p:anim>
                                    <p:anim calcmode="lin" valueType="num">
                                      <p:cBhvr>
                                        <p:cTn id="70" dur="664" tmFilter="0, 0; 0.125,0.2665; 0.25,0.4; 0.375,0.465; 0.5,0.5;  0.625,0.535; 0.75,0.6; 0.875,0.7335; 1,1">
                                          <p:stCondLst>
                                            <p:cond delay="664"/>
                                          </p:stCondLst>
                                        </p:cTn>
                                        <p:tgtEl>
                                          <p:spTgt spid="9">
                                            <p:graphicEl>
                                              <a:chart seriesIdx="-4" categoryIdx="2" bldStep="category"/>
                                            </p:graphicEl>
                                          </p:spTgt>
                                        </p:tgtEl>
                                        <p:attrNameLst>
                                          <p:attrName>ppt_y</p:attrName>
                                        </p:attrNameLst>
                                      </p:cBhvr>
                                      <p:tavLst>
                                        <p:tav tm="0" fmla="#ppt_y-sin(pi*$)/9">
                                          <p:val>
                                            <p:fltVal val="0"/>
                                          </p:val>
                                        </p:tav>
                                        <p:tav tm="100000">
                                          <p:val>
                                            <p:fltVal val="1"/>
                                          </p:val>
                                        </p:tav>
                                      </p:tavLst>
                                    </p:anim>
                                    <p:anim calcmode="lin" valueType="num">
                                      <p:cBhvr>
                                        <p:cTn id="71" dur="332" tmFilter="0, 0; 0.125,0.2665; 0.25,0.4; 0.375,0.465; 0.5,0.5;  0.625,0.535; 0.75,0.6; 0.875,0.7335; 1,1">
                                          <p:stCondLst>
                                            <p:cond delay="1324"/>
                                          </p:stCondLst>
                                        </p:cTn>
                                        <p:tgtEl>
                                          <p:spTgt spid="9">
                                            <p:graphicEl>
                                              <a:chart seriesIdx="-4" categoryIdx="2" bldStep="category"/>
                                            </p:graphicEl>
                                          </p:spTgt>
                                        </p:tgtEl>
                                        <p:attrNameLst>
                                          <p:attrName>ppt_y</p:attrName>
                                        </p:attrNameLst>
                                      </p:cBhvr>
                                      <p:tavLst>
                                        <p:tav tm="0" fmla="#ppt_y-sin(pi*$)/27">
                                          <p:val>
                                            <p:fltVal val="0"/>
                                          </p:val>
                                        </p:tav>
                                        <p:tav tm="100000">
                                          <p:val>
                                            <p:fltVal val="1"/>
                                          </p:val>
                                        </p:tav>
                                      </p:tavLst>
                                    </p:anim>
                                    <p:anim calcmode="lin" valueType="num">
                                      <p:cBhvr>
                                        <p:cTn id="72" dur="164" tmFilter="0, 0; 0.125,0.2665; 0.25,0.4; 0.375,0.465; 0.5,0.5;  0.625,0.535; 0.75,0.6; 0.875,0.7335; 1,1">
                                          <p:stCondLst>
                                            <p:cond delay="1656"/>
                                          </p:stCondLst>
                                        </p:cTn>
                                        <p:tgtEl>
                                          <p:spTgt spid="9">
                                            <p:graphicEl>
                                              <a:chart seriesIdx="-4" categoryIdx="2" bldStep="category"/>
                                            </p:graphicEl>
                                          </p:spTgt>
                                        </p:tgtEl>
                                        <p:attrNameLst>
                                          <p:attrName>ppt_y</p:attrName>
                                        </p:attrNameLst>
                                      </p:cBhvr>
                                      <p:tavLst>
                                        <p:tav tm="0" fmla="#ppt_y-sin(pi*$)/81">
                                          <p:val>
                                            <p:fltVal val="0"/>
                                          </p:val>
                                        </p:tav>
                                        <p:tav tm="100000">
                                          <p:val>
                                            <p:fltVal val="1"/>
                                          </p:val>
                                        </p:tav>
                                      </p:tavLst>
                                    </p:anim>
                                    <p:animScale>
                                      <p:cBhvr>
                                        <p:cTn id="73" dur="26">
                                          <p:stCondLst>
                                            <p:cond delay="650"/>
                                          </p:stCondLst>
                                        </p:cTn>
                                        <p:tgtEl>
                                          <p:spTgt spid="9">
                                            <p:graphicEl>
                                              <a:chart seriesIdx="-4" categoryIdx="2" bldStep="category"/>
                                            </p:graphicEl>
                                          </p:spTgt>
                                        </p:tgtEl>
                                      </p:cBhvr>
                                      <p:to x="100000" y="60000"/>
                                    </p:animScale>
                                    <p:animScale>
                                      <p:cBhvr>
                                        <p:cTn id="74" dur="166" decel="50000">
                                          <p:stCondLst>
                                            <p:cond delay="676"/>
                                          </p:stCondLst>
                                        </p:cTn>
                                        <p:tgtEl>
                                          <p:spTgt spid="9">
                                            <p:graphicEl>
                                              <a:chart seriesIdx="-4" categoryIdx="2" bldStep="category"/>
                                            </p:graphicEl>
                                          </p:spTgt>
                                        </p:tgtEl>
                                      </p:cBhvr>
                                      <p:to x="100000" y="100000"/>
                                    </p:animScale>
                                    <p:animScale>
                                      <p:cBhvr>
                                        <p:cTn id="75" dur="26">
                                          <p:stCondLst>
                                            <p:cond delay="1312"/>
                                          </p:stCondLst>
                                        </p:cTn>
                                        <p:tgtEl>
                                          <p:spTgt spid="9">
                                            <p:graphicEl>
                                              <a:chart seriesIdx="-4" categoryIdx="2" bldStep="category"/>
                                            </p:graphicEl>
                                          </p:spTgt>
                                        </p:tgtEl>
                                      </p:cBhvr>
                                      <p:to x="100000" y="80000"/>
                                    </p:animScale>
                                    <p:animScale>
                                      <p:cBhvr>
                                        <p:cTn id="76" dur="166" decel="50000">
                                          <p:stCondLst>
                                            <p:cond delay="1338"/>
                                          </p:stCondLst>
                                        </p:cTn>
                                        <p:tgtEl>
                                          <p:spTgt spid="9">
                                            <p:graphicEl>
                                              <a:chart seriesIdx="-4" categoryIdx="2" bldStep="category"/>
                                            </p:graphicEl>
                                          </p:spTgt>
                                        </p:tgtEl>
                                      </p:cBhvr>
                                      <p:to x="100000" y="100000"/>
                                    </p:animScale>
                                    <p:animScale>
                                      <p:cBhvr>
                                        <p:cTn id="77" dur="26">
                                          <p:stCondLst>
                                            <p:cond delay="1642"/>
                                          </p:stCondLst>
                                        </p:cTn>
                                        <p:tgtEl>
                                          <p:spTgt spid="9">
                                            <p:graphicEl>
                                              <a:chart seriesIdx="-4" categoryIdx="2" bldStep="category"/>
                                            </p:graphicEl>
                                          </p:spTgt>
                                        </p:tgtEl>
                                      </p:cBhvr>
                                      <p:to x="100000" y="90000"/>
                                    </p:animScale>
                                    <p:animScale>
                                      <p:cBhvr>
                                        <p:cTn id="78" dur="166" decel="50000">
                                          <p:stCondLst>
                                            <p:cond delay="1668"/>
                                          </p:stCondLst>
                                        </p:cTn>
                                        <p:tgtEl>
                                          <p:spTgt spid="9">
                                            <p:graphicEl>
                                              <a:chart seriesIdx="-4" categoryIdx="2" bldStep="category"/>
                                            </p:graphicEl>
                                          </p:spTgt>
                                        </p:tgtEl>
                                      </p:cBhvr>
                                      <p:to x="100000" y="100000"/>
                                    </p:animScale>
                                    <p:animScale>
                                      <p:cBhvr>
                                        <p:cTn id="79" dur="26">
                                          <p:stCondLst>
                                            <p:cond delay="1808"/>
                                          </p:stCondLst>
                                        </p:cTn>
                                        <p:tgtEl>
                                          <p:spTgt spid="9">
                                            <p:graphicEl>
                                              <a:chart seriesIdx="-4" categoryIdx="2" bldStep="category"/>
                                            </p:graphicEl>
                                          </p:spTgt>
                                        </p:tgtEl>
                                      </p:cBhvr>
                                      <p:to x="100000" y="95000"/>
                                    </p:animScale>
                                    <p:animScale>
                                      <p:cBhvr>
                                        <p:cTn id="80" dur="166" decel="50000">
                                          <p:stCondLst>
                                            <p:cond delay="1834"/>
                                          </p:stCondLst>
                                        </p:cTn>
                                        <p:tgtEl>
                                          <p:spTgt spid="9">
                                            <p:graphicEl>
                                              <a:chart seriesIdx="-4" categoryIdx="2" bldStep="category"/>
                                            </p:graphicEl>
                                          </p:spTgt>
                                        </p:tgtEl>
                                      </p:cBhvr>
                                      <p:to x="100000" y="100000"/>
                                    </p:animScale>
                                  </p:childTnLst>
                                </p:cTn>
                              </p:par>
                            </p:childTnLst>
                          </p:cTn>
                        </p:par>
                      </p:childTnLst>
                    </p:cTn>
                  </p:par>
                  <p:par>
                    <p:cTn id="81" fill="hold">
                      <p:stCondLst>
                        <p:cond delay="indefinite"/>
                      </p:stCondLst>
                      <p:childTnLst>
                        <p:par>
                          <p:cTn id="82" fill="hold">
                            <p:stCondLst>
                              <p:cond delay="0"/>
                            </p:stCondLst>
                            <p:childTnLst>
                              <p:par>
                                <p:cTn id="83" presetID="26" presetClass="entr" presetSubtype="0" fill="hold" grpId="0" nodeType="clickEffect">
                                  <p:stCondLst>
                                    <p:cond delay="0"/>
                                  </p:stCondLst>
                                  <p:childTnLst>
                                    <p:set>
                                      <p:cBhvr>
                                        <p:cTn id="84" dur="1" fill="hold">
                                          <p:stCondLst>
                                            <p:cond delay="0"/>
                                          </p:stCondLst>
                                        </p:cTn>
                                        <p:tgtEl>
                                          <p:spTgt spid="9">
                                            <p:graphicEl>
                                              <a:chart seriesIdx="-4" categoryIdx="3" bldStep="category"/>
                                            </p:graphicEl>
                                          </p:spTgt>
                                        </p:tgtEl>
                                        <p:attrNameLst>
                                          <p:attrName>style.visibility</p:attrName>
                                        </p:attrNameLst>
                                      </p:cBhvr>
                                      <p:to>
                                        <p:strVal val="visible"/>
                                      </p:to>
                                    </p:set>
                                    <p:animEffect transition="in" filter="wipe(down)">
                                      <p:cBhvr>
                                        <p:cTn id="85" dur="580">
                                          <p:stCondLst>
                                            <p:cond delay="0"/>
                                          </p:stCondLst>
                                        </p:cTn>
                                        <p:tgtEl>
                                          <p:spTgt spid="9">
                                            <p:graphicEl>
                                              <a:chart seriesIdx="-4" categoryIdx="3" bldStep="category"/>
                                            </p:graphicEl>
                                          </p:spTgt>
                                        </p:tgtEl>
                                      </p:cBhvr>
                                    </p:animEffect>
                                    <p:anim calcmode="lin" valueType="num">
                                      <p:cBhvr>
                                        <p:cTn id="86" dur="1822" tmFilter="0,0; 0.14,0.36; 0.43,0.73; 0.71,0.91; 1.0,1.0">
                                          <p:stCondLst>
                                            <p:cond delay="0"/>
                                          </p:stCondLst>
                                        </p:cTn>
                                        <p:tgtEl>
                                          <p:spTgt spid="9">
                                            <p:graphicEl>
                                              <a:chart seriesIdx="-4" categoryIdx="3" bldStep="category"/>
                                            </p:graphicEl>
                                          </p:spTgt>
                                        </p:tgtEl>
                                        <p:attrNameLst>
                                          <p:attrName>ppt_x</p:attrName>
                                        </p:attrNameLst>
                                      </p:cBhvr>
                                      <p:tavLst>
                                        <p:tav tm="0">
                                          <p:val>
                                            <p:strVal val="#ppt_x-0.25"/>
                                          </p:val>
                                        </p:tav>
                                        <p:tav tm="100000">
                                          <p:val>
                                            <p:strVal val="#ppt_x"/>
                                          </p:val>
                                        </p:tav>
                                      </p:tavLst>
                                    </p:anim>
                                    <p:anim calcmode="lin" valueType="num">
                                      <p:cBhvr>
                                        <p:cTn id="87" dur="664" tmFilter="0.0,0.0; 0.25,0.07; 0.50,0.2; 0.75,0.467; 1.0,1.0">
                                          <p:stCondLst>
                                            <p:cond delay="0"/>
                                          </p:stCondLst>
                                        </p:cTn>
                                        <p:tgtEl>
                                          <p:spTgt spid="9">
                                            <p:graphicEl>
                                              <a:chart seriesIdx="-4" categoryIdx="3" bldStep="category"/>
                                            </p:graphicEl>
                                          </p:spTgt>
                                        </p:tgtEl>
                                        <p:attrNameLst>
                                          <p:attrName>ppt_y</p:attrName>
                                        </p:attrNameLst>
                                      </p:cBhvr>
                                      <p:tavLst>
                                        <p:tav tm="0" fmla="#ppt_y-sin(pi*$)/3">
                                          <p:val>
                                            <p:fltVal val="0.5"/>
                                          </p:val>
                                        </p:tav>
                                        <p:tav tm="100000">
                                          <p:val>
                                            <p:fltVal val="1"/>
                                          </p:val>
                                        </p:tav>
                                      </p:tavLst>
                                    </p:anim>
                                    <p:anim calcmode="lin" valueType="num">
                                      <p:cBhvr>
                                        <p:cTn id="88" dur="664" tmFilter="0, 0; 0.125,0.2665; 0.25,0.4; 0.375,0.465; 0.5,0.5;  0.625,0.535; 0.75,0.6; 0.875,0.7335; 1,1">
                                          <p:stCondLst>
                                            <p:cond delay="664"/>
                                          </p:stCondLst>
                                        </p:cTn>
                                        <p:tgtEl>
                                          <p:spTgt spid="9">
                                            <p:graphicEl>
                                              <a:chart seriesIdx="-4" categoryIdx="3" bldStep="category"/>
                                            </p:graphicEl>
                                          </p:spTgt>
                                        </p:tgtEl>
                                        <p:attrNameLst>
                                          <p:attrName>ppt_y</p:attrName>
                                        </p:attrNameLst>
                                      </p:cBhvr>
                                      <p:tavLst>
                                        <p:tav tm="0" fmla="#ppt_y-sin(pi*$)/9">
                                          <p:val>
                                            <p:fltVal val="0"/>
                                          </p:val>
                                        </p:tav>
                                        <p:tav tm="100000">
                                          <p:val>
                                            <p:fltVal val="1"/>
                                          </p:val>
                                        </p:tav>
                                      </p:tavLst>
                                    </p:anim>
                                    <p:anim calcmode="lin" valueType="num">
                                      <p:cBhvr>
                                        <p:cTn id="89" dur="332" tmFilter="0, 0; 0.125,0.2665; 0.25,0.4; 0.375,0.465; 0.5,0.5;  0.625,0.535; 0.75,0.6; 0.875,0.7335; 1,1">
                                          <p:stCondLst>
                                            <p:cond delay="1324"/>
                                          </p:stCondLst>
                                        </p:cTn>
                                        <p:tgtEl>
                                          <p:spTgt spid="9">
                                            <p:graphicEl>
                                              <a:chart seriesIdx="-4" categoryIdx="3" bldStep="category"/>
                                            </p:graphicEl>
                                          </p:spTgt>
                                        </p:tgtEl>
                                        <p:attrNameLst>
                                          <p:attrName>ppt_y</p:attrName>
                                        </p:attrNameLst>
                                      </p:cBhvr>
                                      <p:tavLst>
                                        <p:tav tm="0" fmla="#ppt_y-sin(pi*$)/27">
                                          <p:val>
                                            <p:fltVal val="0"/>
                                          </p:val>
                                        </p:tav>
                                        <p:tav tm="100000">
                                          <p:val>
                                            <p:fltVal val="1"/>
                                          </p:val>
                                        </p:tav>
                                      </p:tavLst>
                                    </p:anim>
                                    <p:anim calcmode="lin" valueType="num">
                                      <p:cBhvr>
                                        <p:cTn id="90" dur="164" tmFilter="0, 0; 0.125,0.2665; 0.25,0.4; 0.375,0.465; 0.5,0.5;  0.625,0.535; 0.75,0.6; 0.875,0.7335; 1,1">
                                          <p:stCondLst>
                                            <p:cond delay="1656"/>
                                          </p:stCondLst>
                                        </p:cTn>
                                        <p:tgtEl>
                                          <p:spTgt spid="9">
                                            <p:graphicEl>
                                              <a:chart seriesIdx="-4" categoryIdx="3" bldStep="category"/>
                                            </p:graphicEl>
                                          </p:spTgt>
                                        </p:tgtEl>
                                        <p:attrNameLst>
                                          <p:attrName>ppt_y</p:attrName>
                                        </p:attrNameLst>
                                      </p:cBhvr>
                                      <p:tavLst>
                                        <p:tav tm="0" fmla="#ppt_y-sin(pi*$)/81">
                                          <p:val>
                                            <p:fltVal val="0"/>
                                          </p:val>
                                        </p:tav>
                                        <p:tav tm="100000">
                                          <p:val>
                                            <p:fltVal val="1"/>
                                          </p:val>
                                        </p:tav>
                                      </p:tavLst>
                                    </p:anim>
                                    <p:animScale>
                                      <p:cBhvr>
                                        <p:cTn id="91" dur="26">
                                          <p:stCondLst>
                                            <p:cond delay="650"/>
                                          </p:stCondLst>
                                        </p:cTn>
                                        <p:tgtEl>
                                          <p:spTgt spid="9">
                                            <p:graphicEl>
                                              <a:chart seriesIdx="-4" categoryIdx="3" bldStep="category"/>
                                            </p:graphicEl>
                                          </p:spTgt>
                                        </p:tgtEl>
                                      </p:cBhvr>
                                      <p:to x="100000" y="60000"/>
                                    </p:animScale>
                                    <p:animScale>
                                      <p:cBhvr>
                                        <p:cTn id="92" dur="166" decel="50000">
                                          <p:stCondLst>
                                            <p:cond delay="676"/>
                                          </p:stCondLst>
                                        </p:cTn>
                                        <p:tgtEl>
                                          <p:spTgt spid="9">
                                            <p:graphicEl>
                                              <a:chart seriesIdx="-4" categoryIdx="3" bldStep="category"/>
                                            </p:graphicEl>
                                          </p:spTgt>
                                        </p:tgtEl>
                                      </p:cBhvr>
                                      <p:to x="100000" y="100000"/>
                                    </p:animScale>
                                    <p:animScale>
                                      <p:cBhvr>
                                        <p:cTn id="93" dur="26">
                                          <p:stCondLst>
                                            <p:cond delay="1312"/>
                                          </p:stCondLst>
                                        </p:cTn>
                                        <p:tgtEl>
                                          <p:spTgt spid="9">
                                            <p:graphicEl>
                                              <a:chart seriesIdx="-4" categoryIdx="3" bldStep="category"/>
                                            </p:graphicEl>
                                          </p:spTgt>
                                        </p:tgtEl>
                                      </p:cBhvr>
                                      <p:to x="100000" y="80000"/>
                                    </p:animScale>
                                    <p:animScale>
                                      <p:cBhvr>
                                        <p:cTn id="94" dur="166" decel="50000">
                                          <p:stCondLst>
                                            <p:cond delay="1338"/>
                                          </p:stCondLst>
                                        </p:cTn>
                                        <p:tgtEl>
                                          <p:spTgt spid="9">
                                            <p:graphicEl>
                                              <a:chart seriesIdx="-4" categoryIdx="3" bldStep="category"/>
                                            </p:graphicEl>
                                          </p:spTgt>
                                        </p:tgtEl>
                                      </p:cBhvr>
                                      <p:to x="100000" y="100000"/>
                                    </p:animScale>
                                    <p:animScale>
                                      <p:cBhvr>
                                        <p:cTn id="95" dur="26">
                                          <p:stCondLst>
                                            <p:cond delay="1642"/>
                                          </p:stCondLst>
                                        </p:cTn>
                                        <p:tgtEl>
                                          <p:spTgt spid="9">
                                            <p:graphicEl>
                                              <a:chart seriesIdx="-4" categoryIdx="3" bldStep="category"/>
                                            </p:graphicEl>
                                          </p:spTgt>
                                        </p:tgtEl>
                                      </p:cBhvr>
                                      <p:to x="100000" y="90000"/>
                                    </p:animScale>
                                    <p:animScale>
                                      <p:cBhvr>
                                        <p:cTn id="96" dur="166" decel="50000">
                                          <p:stCondLst>
                                            <p:cond delay="1668"/>
                                          </p:stCondLst>
                                        </p:cTn>
                                        <p:tgtEl>
                                          <p:spTgt spid="9">
                                            <p:graphicEl>
                                              <a:chart seriesIdx="-4" categoryIdx="3" bldStep="category"/>
                                            </p:graphicEl>
                                          </p:spTgt>
                                        </p:tgtEl>
                                      </p:cBhvr>
                                      <p:to x="100000" y="100000"/>
                                    </p:animScale>
                                    <p:animScale>
                                      <p:cBhvr>
                                        <p:cTn id="97" dur="26">
                                          <p:stCondLst>
                                            <p:cond delay="1808"/>
                                          </p:stCondLst>
                                        </p:cTn>
                                        <p:tgtEl>
                                          <p:spTgt spid="9">
                                            <p:graphicEl>
                                              <a:chart seriesIdx="-4" categoryIdx="3" bldStep="category"/>
                                            </p:graphicEl>
                                          </p:spTgt>
                                        </p:tgtEl>
                                      </p:cBhvr>
                                      <p:to x="100000" y="95000"/>
                                    </p:animScale>
                                    <p:animScale>
                                      <p:cBhvr>
                                        <p:cTn id="98" dur="166" decel="50000">
                                          <p:stCondLst>
                                            <p:cond delay="1834"/>
                                          </p:stCondLst>
                                        </p:cTn>
                                        <p:tgtEl>
                                          <p:spTgt spid="9">
                                            <p:graphicEl>
                                              <a:chart seriesIdx="-4" categoryIdx="3" bldStep="category"/>
                                            </p:graphicEl>
                                          </p:spTgt>
                                        </p:tgtEl>
                                      </p:cBhvr>
                                      <p:to x="100000" y="100000"/>
                                    </p:animScale>
                                  </p:childTnLst>
                                </p:cTn>
                              </p:par>
                            </p:childTnLst>
                          </p:cTn>
                        </p:par>
                      </p:childTnLst>
                    </p:cTn>
                  </p:par>
                  <p:par>
                    <p:cTn id="99" fill="hold">
                      <p:stCondLst>
                        <p:cond delay="indefinite"/>
                      </p:stCondLst>
                      <p:childTnLst>
                        <p:par>
                          <p:cTn id="100" fill="hold">
                            <p:stCondLst>
                              <p:cond delay="0"/>
                            </p:stCondLst>
                            <p:childTnLst>
                              <p:par>
                                <p:cTn id="101" presetID="26" presetClass="entr" presetSubtype="0" fill="hold" grpId="0" nodeType="clickEffect">
                                  <p:stCondLst>
                                    <p:cond delay="0"/>
                                  </p:stCondLst>
                                  <p:childTnLst>
                                    <p:set>
                                      <p:cBhvr>
                                        <p:cTn id="102" dur="1" fill="hold">
                                          <p:stCondLst>
                                            <p:cond delay="0"/>
                                          </p:stCondLst>
                                        </p:cTn>
                                        <p:tgtEl>
                                          <p:spTgt spid="9">
                                            <p:graphicEl>
                                              <a:chart seriesIdx="-4" categoryIdx="4" bldStep="category"/>
                                            </p:graphicEl>
                                          </p:spTgt>
                                        </p:tgtEl>
                                        <p:attrNameLst>
                                          <p:attrName>style.visibility</p:attrName>
                                        </p:attrNameLst>
                                      </p:cBhvr>
                                      <p:to>
                                        <p:strVal val="visible"/>
                                      </p:to>
                                    </p:set>
                                    <p:animEffect transition="in" filter="wipe(down)">
                                      <p:cBhvr>
                                        <p:cTn id="103" dur="580">
                                          <p:stCondLst>
                                            <p:cond delay="0"/>
                                          </p:stCondLst>
                                        </p:cTn>
                                        <p:tgtEl>
                                          <p:spTgt spid="9">
                                            <p:graphicEl>
                                              <a:chart seriesIdx="-4" categoryIdx="4" bldStep="category"/>
                                            </p:graphicEl>
                                          </p:spTgt>
                                        </p:tgtEl>
                                      </p:cBhvr>
                                    </p:animEffect>
                                    <p:anim calcmode="lin" valueType="num">
                                      <p:cBhvr>
                                        <p:cTn id="104" dur="1822" tmFilter="0,0; 0.14,0.36; 0.43,0.73; 0.71,0.91; 1.0,1.0">
                                          <p:stCondLst>
                                            <p:cond delay="0"/>
                                          </p:stCondLst>
                                        </p:cTn>
                                        <p:tgtEl>
                                          <p:spTgt spid="9">
                                            <p:graphicEl>
                                              <a:chart seriesIdx="-4" categoryIdx="4" bldStep="category"/>
                                            </p:graphicEl>
                                          </p:spTgt>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9">
                                            <p:graphicEl>
                                              <a:chart seriesIdx="-4" categoryIdx="4" bldStep="category"/>
                                            </p:graphicEl>
                                          </p:spTgt>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9">
                                            <p:graphicEl>
                                              <a:chart seriesIdx="-4" categoryIdx="4" bldStep="category"/>
                                            </p:graphicEl>
                                          </p:spTgt>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9">
                                            <p:graphicEl>
                                              <a:chart seriesIdx="-4" categoryIdx="4" bldStep="category"/>
                                            </p:graphicEl>
                                          </p:spTgt>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9">
                                            <p:graphicEl>
                                              <a:chart seriesIdx="-4" categoryIdx="4" bldStep="category"/>
                                            </p:graphicEl>
                                          </p:spTgt>
                                        </p:tgtEl>
                                        <p:attrNameLst>
                                          <p:attrName>ppt_y</p:attrName>
                                        </p:attrNameLst>
                                      </p:cBhvr>
                                      <p:tavLst>
                                        <p:tav tm="0" fmla="#ppt_y-sin(pi*$)/81">
                                          <p:val>
                                            <p:fltVal val="0"/>
                                          </p:val>
                                        </p:tav>
                                        <p:tav tm="100000">
                                          <p:val>
                                            <p:fltVal val="1"/>
                                          </p:val>
                                        </p:tav>
                                      </p:tavLst>
                                    </p:anim>
                                    <p:animScale>
                                      <p:cBhvr>
                                        <p:cTn id="109" dur="26">
                                          <p:stCondLst>
                                            <p:cond delay="650"/>
                                          </p:stCondLst>
                                        </p:cTn>
                                        <p:tgtEl>
                                          <p:spTgt spid="9">
                                            <p:graphicEl>
                                              <a:chart seriesIdx="-4" categoryIdx="4" bldStep="category"/>
                                            </p:graphicEl>
                                          </p:spTgt>
                                        </p:tgtEl>
                                      </p:cBhvr>
                                      <p:to x="100000" y="60000"/>
                                    </p:animScale>
                                    <p:animScale>
                                      <p:cBhvr>
                                        <p:cTn id="110" dur="166" decel="50000">
                                          <p:stCondLst>
                                            <p:cond delay="676"/>
                                          </p:stCondLst>
                                        </p:cTn>
                                        <p:tgtEl>
                                          <p:spTgt spid="9">
                                            <p:graphicEl>
                                              <a:chart seriesIdx="-4" categoryIdx="4" bldStep="category"/>
                                            </p:graphicEl>
                                          </p:spTgt>
                                        </p:tgtEl>
                                      </p:cBhvr>
                                      <p:to x="100000" y="100000"/>
                                    </p:animScale>
                                    <p:animScale>
                                      <p:cBhvr>
                                        <p:cTn id="111" dur="26">
                                          <p:stCondLst>
                                            <p:cond delay="1312"/>
                                          </p:stCondLst>
                                        </p:cTn>
                                        <p:tgtEl>
                                          <p:spTgt spid="9">
                                            <p:graphicEl>
                                              <a:chart seriesIdx="-4" categoryIdx="4" bldStep="category"/>
                                            </p:graphicEl>
                                          </p:spTgt>
                                        </p:tgtEl>
                                      </p:cBhvr>
                                      <p:to x="100000" y="80000"/>
                                    </p:animScale>
                                    <p:animScale>
                                      <p:cBhvr>
                                        <p:cTn id="112" dur="166" decel="50000">
                                          <p:stCondLst>
                                            <p:cond delay="1338"/>
                                          </p:stCondLst>
                                        </p:cTn>
                                        <p:tgtEl>
                                          <p:spTgt spid="9">
                                            <p:graphicEl>
                                              <a:chart seriesIdx="-4" categoryIdx="4" bldStep="category"/>
                                            </p:graphicEl>
                                          </p:spTgt>
                                        </p:tgtEl>
                                      </p:cBhvr>
                                      <p:to x="100000" y="100000"/>
                                    </p:animScale>
                                    <p:animScale>
                                      <p:cBhvr>
                                        <p:cTn id="113" dur="26">
                                          <p:stCondLst>
                                            <p:cond delay="1642"/>
                                          </p:stCondLst>
                                        </p:cTn>
                                        <p:tgtEl>
                                          <p:spTgt spid="9">
                                            <p:graphicEl>
                                              <a:chart seriesIdx="-4" categoryIdx="4" bldStep="category"/>
                                            </p:graphicEl>
                                          </p:spTgt>
                                        </p:tgtEl>
                                      </p:cBhvr>
                                      <p:to x="100000" y="90000"/>
                                    </p:animScale>
                                    <p:animScale>
                                      <p:cBhvr>
                                        <p:cTn id="114" dur="166" decel="50000">
                                          <p:stCondLst>
                                            <p:cond delay="1668"/>
                                          </p:stCondLst>
                                        </p:cTn>
                                        <p:tgtEl>
                                          <p:spTgt spid="9">
                                            <p:graphicEl>
                                              <a:chart seriesIdx="-4" categoryIdx="4" bldStep="category"/>
                                            </p:graphicEl>
                                          </p:spTgt>
                                        </p:tgtEl>
                                      </p:cBhvr>
                                      <p:to x="100000" y="100000"/>
                                    </p:animScale>
                                    <p:animScale>
                                      <p:cBhvr>
                                        <p:cTn id="115" dur="26">
                                          <p:stCondLst>
                                            <p:cond delay="1808"/>
                                          </p:stCondLst>
                                        </p:cTn>
                                        <p:tgtEl>
                                          <p:spTgt spid="9">
                                            <p:graphicEl>
                                              <a:chart seriesIdx="-4" categoryIdx="4" bldStep="category"/>
                                            </p:graphicEl>
                                          </p:spTgt>
                                        </p:tgtEl>
                                      </p:cBhvr>
                                      <p:to x="100000" y="95000"/>
                                    </p:animScale>
                                    <p:animScale>
                                      <p:cBhvr>
                                        <p:cTn id="116" dur="166" decel="50000">
                                          <p:stCondLst>
                                            <p:cond delay="1834"/>
                                          </p:stCondLst>
                                        </p:cTn>
                                        <p:tgtEl>
                                          <p:spTgt spid="9">
                                            <p:graphicEl>
                                              <a:chart seriesIdx="-4" categoryIdx="4" bldStep="category"/>
                                            </p:graphicEl>
                                          </p:spTgt>
                                        </p:tgtEl>
                                      </p:cBhvr>
                                      <p:to x="100000" y="100000"/>
                                    </p:animScale>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8">
                                            <p:bg/>
                                          </p:spTgt>
                                        </p:tgtEl>
                                        <p:attrNameLst>
                                          <p:attrName>style.visibility</p:attrName>
                                        </p:attrNameLst>
                                      </p:cBhvr>
                                      <p:to>
                                        <p:strVal val="visible"/>
                                      </p:to>
                                    </p:set>
                                    <p:anim calcmode="lin" valueType="num">
                                      <p:cBhvr additive="base">
                                        <p:cTn id="121" dur="500" fill="hold"/>
                                        <p:tgtEl>
                                          <p:spTgt spid="8">
                                            <p:bg/>
                                          </p:spTgt>
                                        </p:tgtEl>
                                        <p:attrNameLst>
                                          <p:attrName>ppt_x</p:attrName>
                                        </p:attrNameLst>
                                      </p:cBhvr>
                                      <p:tavLst>
                                        <p:tav tm="0">
                                          <p:val>
                                            <p:strVal val="#ppt_x"/>
                                          </p:val>
                                        </p:tav>
                                        <p:tav tm="100000">
                                          <p:val>
                                            <p:strVal val="#ppt_x"/>
                                          </p:val>
                                        </p:tav>
                                      </p:tavLst>
                                    </p:anim>
                                    <p:anim calcmode="lin" valueType="num">
                                      <p:cBhvr additive="base">
                                        <p:cTn id="122" dur="500" fill="hold"/>
                                        <p:tgtEl>
                                          <p:spTgt spid="8">
                                            <p:bg/>
                                          </p:spTgt>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8">
                                            <p:txEl>
                                              <p:pRg st="0" end="0"/>
                                            </p:txEl>
                                          </p:spTgt>
                                        </p:tgtEl>
                                        <p:attrNameLst>
                                          <p:attrName>style.visibility</p:attrName>
                                        </p:attrNameLst>
                                      </p:cBhvr>
                                      <p:to>
                                        <p:strVal val="visible"/>
                                      </p:to>
                                    </p:set>
                                    <p:anim calcmode="lin" valueType="num">
                                      <p:cBhvr additive="base">
                                        <p:cTn id="12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2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8">
                                            <p:txEl>
                                              <p:pRg st="1" end="1"/>
                                            </p:txEl>
                                          </p:spTgt>
                                        </p:tgtEl>
                                        <p:attrNameLst>
                                          <p:attrName>style.visibility</p:attrName>
                                        </p:attrNameLst>
                                      </p:cBhvr>
                                      <p:to>
                                        <p:strVal val="visible"/>
                                      </p:to>
                                    </p:set>
                                    <p:anim calcmode="lin" valueType="num">
                                      <p:cBhvr additive="base">
                                        <p:cTn id="13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3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build="p" animBg="1"/>
      <p:bldGraphic spid="9" grpId="0">
        <p:bldSub>
          <a:bldChart bld="category"/>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133350"/>
            <a:ext cx="8763000" cy="533400"/>
          </a:xfrm>
          <a:ln>
            <a:solidFill>
              <a:srgbClr val="FF0000"/>
            </a:solidFill>
          </a:ln>
        </p:spPr>
        <p:txBody>
          <a:bodyPr>
            <a:normAutofit fontScale="90000"/>
          </a:bodyPr>
          <a:lstStyle/>
          <a:p>
            <a:pPr algn="ctr"/>
            <a:r>
              <a:rPr lang="en-US" sz="3400" b="1" dirty="0" smtClean="0"/>
              <a:t> Assessment &amp; Examination(Gr.12</a:t>
            </a:r>
            <a:r>
              <a:rPr lang="en-US" sz="3400" b="1" baseline="30000" dirty="0" smtClean="0"/>
              <a:t>th</a:t>
            </a:r>
            <a:r>
              <a:rPr lang="en-US" sz="3400" b="1" dirty="0"/>
              <a:t>)</a:t>
            </a:r>
          </a:p>
        </p:txBody>
      </p:sp>
      <p:sp>
        <p:nvSpPr>
          <p:cNvPr id="8" name="Text Placeholder 7"/>
          <p:cNvSpPr>
            <a:spLocks noGrp="1"/>
          </p:cNvSpPr>
          <p:nvPr>
            <p:ph type="body" idx="2"/>
          </p:nvPr>
        </p:nvSpPr>
        <p:spPr>
          <a:xfrm>
            <a:off x="152400" y="666750"/>
            <a:ext cx="3962400" cy="4343400"/>
          </a:xfrm>
          <a:ln>
            <a:solidFill>
              <a:srgbClr val="FF0000"/>
            </a:solidFill>
          </a:ln>
        </p:spPr>
        <p:txBody>
          <a:bodyPr>
            <a:noAutofit/>
          </a:bodyPr>
          <a:lstStyle/>
          <a:p>
            <a:pPr marL="285750" indent="-285750">
              <a:buFont typeface="Wingdings" pitchFamily="2" charset="2"/>
              <a:buChar char="v"/>
            </a:pPr>
            <a:r>
              <a:rPr lang="en-US" sz="1800" dirty="0"/>
              <a:t>In 2007E.C from </a:t>
            </a:r>
            <a:r>
              <a:rPr lang="en-US" sz="1800" dirty="0" smtClean="0"/>
              <a:t>8,547 </a:t>
            </a:r>
            <a:r>
              <a:rPr lang="en-US" sz="1800" dirty="0"/>
              <a:t>students sat for higher education entrance examination, </a:t>
            </a:r>
            <a:r>
              <a:rPr lang="en-US" sz="1800" dirty="0" smtClean="0"/>
              <a:t>61.74% </a:t>
            </a:r>
            <a:r>
              <a:rPr lang="en-US" sz="1800" dirty="0"/>
              <a:t>of the students joined higher education </a:t>
            </a:r>
            <a:r>
              <a:rPr lang="en-US" sz="1800" dirty="0" smtClean="0"/>
              <a:t>institutions. </a:t>
            </a:r>
          </a:p>
          <a:p>
            <a:pPr marL="285750" indent="-285750">
              <a:buFont typeface="Wingdings" pitchFamily="2" charset="2"/>
              <a:buChar char="v"/>
            </a:pPr>
            <a:r>
              <a:rPr lang="en-US" sz="1800" dirty="0" smtClean="0"/>
              <a:t>Comparatively </a:t>
            </a:r>
            <a:r>
              <a:rPr lang="en-US" sz="1800" dirty="0"/>
              <a:t>in 2011 E.C from </a:t>
            </a:r>
            <a:r>
              <a:rPr lang="en-US" sz="1800" dirty="0" smtClean="0"/>
              <a:t>11,132 </a:t>
            </a:r>
            <a:r>
              <a:rPr lang="en-US" sz="1800" dirty="0"/>
              <a:t>students sat for the entrance examination only </a:t>
            </a:r>
            <a:r>
              <a:rPr lang="en-US" sz="1800" dirty="0" smtClean="0"/>
              <a:t>25.97% </a:t>
            </a:r>
            <a:r>
              <a:rPr lang="en-US" sz="1800" dirty="0"/>
              <a:t>of the students earned a passing mark and joined tertiary education. As we can see the percent of the students earned pass mark is very low compared to the earlier years, this is because of government committedly obstructed the exam cheating from the </a:t>
            </a:r>
            <a:r>
              <a:rPr lang="en-US" sz="1800" dirty="0" smtClean="0"/>
              <a:t>students.</a:t>
            </a:r>
            <a:endParaRPr lang="en-US" sz="1800" dirty="0"/>
          </a:p>
        </p:txBody>
      </p:sp>
      <p:graphicFrame>
        <p:nvGraphicFramePr>
          <p:cNvPr id="3" name="Content Placeholder 2"/>
          <p:cNvGraphicFramePr>
            <a:graphicFrameLocks noGrp="1"/>
          </p:cNvGraphicFramePr>
          <p:nvPr>
            <p:ph sz="half" idx="1"/>
            <p:extLst>
              <p:ext uri="{D42A27DB-BD31-4B8C-83A1-F6EECF244321}">
                <p14:modId xmlns:p14="http://schemas.microsoft.com/office/powerpoint/2010/main" val="2752653396"/>
              </p:ext>
            </p:extLst>
          </p:nvPr>
        </p:nvGraphicFramePr>
        <p:xfrm>
          <a:off x="4114800" y="590550"/>
          <a:ext cx="4953000" cy="4419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5627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8" fill="hold" grpId="0" nodeType="clickEffect">
                                  <p:stCondLst>
                                    <p:cond delay="0"/>
                                  </p:stCondLst>
                                  <p:childTnLst>
                                    <p:set>
                                      <p:cBhvr>
                                        <p:cTn id="12" dur="1" fill="hold">
                                          <p:stCondLst>
                                            <p:cond delay="0"/>
                                          </p:stCondLst>
                                        </p:cTn>
                                        <p:tgtEl>
                                          <p:spTgt spid="3">
                                            <p:graphicEl>
                                              <a:chart seriesIdx="-3" categoryIdx="-3" bldStep="gridLegend"/>
                                            </p:graphicEl>
                                          </p:spTgt>
                                        </p:tgtEl>
                                        <p:attrNameLst>
                                          <p:attrName>style.visibility</p:attrName>
                                        </p:attrNameLst>
                                      </p:cBhvr>
                                      <p:to>
                                        <p:strVal val="visible"/>
                                      </p:to>
                                    </p:set>
                                    <p:animEffect transition="in" filter="wheel(8)">
                                      <p:cBhvr>
                                        <p:cTn id="13" dur="2000"/>
                                        <p:tgtEl>
                                          <p:spTgt spid="3">
                                            <p:graphicEl>
                                              <a:chart seriesIdx="-3" categoryIdx="-3" bldStep="gridLegend"/>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8" fill="hold" grpId="0" nodeType="clickEffect">
                                  <p:stCondLst>
                                    <p:cond delay="0"/>
                                  </p:stCondLst>
                                  <p:childTnLst>
                                    <p:set>
                                      <p:cBhvr>
                                        <p:cTn id="17" dur="1" fill="hold">
                                          <p:stCondLst>
                                            <p:cond delay="0"/>
                                          </p:stCondLst>
                                        </p:cTn>
                                        <p:tgtEl>
                                          <p:spTgt spid="3">
                                            <p:graphicEl>
                                              <a:chart seriesIdx="-4" categoryIdx="0" bldStep="category"/>
                                            </p:graphicEl>
                                          </p:spTgt>
                                        </p:tgtEl>
                                        <p:attrNameLst>
                                          <p:attrName>style.visibility</p:attrName>
                                        </p:attrNameLst>
                                      </p:cBhvr>
                                      <p:to>
                                        <p:strVal val="visible"/>
                                      </p:to>
                                    </p:set>
                                    <p:animEffect transition="in" filter="wheel(8)">
                                      <p:cBhvr>
                                        <p:cTn id="18" dur="2000"/>
                                        <p:tgtEl>
                                          <p:spTgt spid="3">
                                            <p:graphicEl>
                                              <a:chart seriesIdx="-4" categoryIdx="0" bldStep="category"/>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8" fill="hold" grpId="0" nodeType="clickEffect">
                                  <p:stCondLst>
                                    <p:cond delay="0"/>
                                  </p:stCondLst>
                                  <p:childTnLst>
                                    <p:set>
                                      <p:cBhvr>
                                        <p:cTn id="22" dur="1" fill="hold">
                                          <p:stCondLst>
                                            <p:cond delay="0"/>
                                          </p:stCondLst>
                                        </p:cTn>
                                        <p:tgtEl>
                                          <p:spTgt spid="3">
                                            <p:graphicEl>
                                              <a:chart seriesIdx="-4" categoryIdx="1" bldStep="category"/>
                                            </p:graphicEl>
                                          </p:spTgt>
                                        </p:tgtEl>
                                        <p:attrNameLst>
                                          <p:attrName>style.visibility</p:attrName>
                                        </p:attrNameLst>
                                      </p:cBhvr>
                                      <p:to>
                                        <p:strVal val="visible"/>
                                      </p:to>
                                    </p:set>
                                    <p:animEffect transition="in" filter="wheel(8)">
                                      <p:cBhvr>
                                        <p:cTn id="23" dur="2000"/>
                                        <p:tgtEl>
                                          <p:spTgt spid="3">
                                            <p:graphicEl>
                                              <a:chart seriesIdx="-4" categoryIdx="1" bldStep="category"/>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8" fill="hold" grpId="0" nodeType="clickEffect">
                                  <p:stCondLst>
                                    <p:cond delay="0"/>
                                  </p:stCondLst>
                                  <p:childTnLst>
                                    <p:set>
                                      <p:cBhvr>
                                        <p:cTn id="27" dur="1" fill="hold">
                                          <p:stCondLst>
                                            <p:cond delay="0"/>
                                          </p:stCondLst>
                                        </p:cTn>
                                        <p:tgtEl>
                                          <p:spTgt spid="3">
                                            <p:graphicEl>
                                              <a:chart seriesIdx="-4" categoryIdx="2" bldStep="category"/>
                                            </p:graphicEl>
                                          </p:spTgt>
                                        </p:tgtEl>
                                        <p:attrNameLst>
                                          <p:attrName>style.visibility</p:attrName>
                                        </p:attrNameLst>
                                      </p:cBhvr>
                                      <p:to>
                                        <p:strVal val="visible"/>
                                      </p:to>
                                    </p:set>
                                    <p:animEffect transition="in" filter="wheel(8)">
                                      <p:cBhvr>
                                        <p:cTn id="28" dur="2000"/>
                                        <p:tgtEl>
                                          <p:spTgt spid="3">
                                            <p:graphicEl>
                                              <a:chart seriesIdx="-4" categoryIdx="2" bldStep="category"/>
                                            </p:graphicEl>
                                          </p:spTgt>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8" fill="hold" grpId="0" nodeType="clickEffect">
                                  <p:stCondLst>
                                    <p:cond delay="0"/>
                                  </p:stCondLst>
                                  <p:childTnLst>
                                    <p:set>
                                      <p:cBhvr>
                                        <p:cTn id="32" dur="1" fill="hold">
                                          <p:stCondLst>
                                            <p:cond delay="0"/>
                                          </p:stCondLst>
                                        </p:cTn>
                                        <p:tgtEl>
                                          <p:spTgt spid="3">
                                            <p:graphicEl>
                                              <a:chart seriesIdx="-4" categoryIdx="3" bldStep="category"/>
                                            </p:graphicEl>
                                          </p:spTgt>
                                        </p:tgtEl>
                                        <p:attrNameLst>
                                          <p:attrName>style.visibility</p:attrName>
                                        </p:attrNameLst>
                                      </p:cBhvr>
                                      <p:to>
                                        <p:strVal val="visible"/>
                                      </p:to>
                                    </p:set>
                                    <p:animEffect transition="in" filter="wheel(8)">
                                      <p:cBhvr>
                                        <p:cTn id="33" dur="2000"/>
                                        <p:tgtEl>
                                          <p:spTgt spid="3">
                                            <p:graphicEl>
                                              <a:chart seriesIdx="-4" categoryIdx="3" bldStep="category"/>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8" fill="hold" grpId="0" nodeType="clickEffect">
                                  <p:stCondLst>
                                    <p:cond delay="0"/>
                                  </p:stCondLst>
                                  <p:childTnLst>
                                    <p:set>
                                      <p:cBhvr>
                                        <p:cTn id="37" dur="1" fill="hold">
                                          <p:stCondLst>
                                            <p:cond delay="0"/>
                                          </p:stCondLst>
                                        </p:cTn>
                                        <p:tgtEl>
                                          <p:spTgt spid="3">
                                            <p:graphicEl>
                                              <a:chart seriesIdx="-4" categoryIdx="4" bldStep="category"/>
                                            </p:graphicEl>
                                          </p:spTgt>
                                        </p:tgtEl>
                                        <p:attrNameLst>
                                          <p:attrName>style.visibility</p:attrName>
                                        </p:attrNameLst>
                                      </p:cBhvr>
                                      <p:to>
                                        <p:strVal val="visible"/>
                                      </p:to>
                                    </p:set>
                                    <p:animEffect transition="in" filter="wheel(8)">
                                      <p:cBhvr>
                                        <p:cTn id="38" dur="2000"/>
                                        <p:tgtEl>
                                          <p:spTgt spid="3">
                                            <p:graphicEl>
                                              <a:chart seriesIdx="-4" categoryIdx="4" bldStep="category"/>
                                            </p:graphicEl>
                                          </p:spTgt>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8">
                                            <p:bg/>
                                          </p:spTgt>
                                        </p:tgtEl>
                                        <p:attrNameLst>
                                          <p:attrName>style.visibility</p:attrName>
                                        </p:attrNameLst>
                                      </p:cBhvr>
                                      <p:to>
                                        <p:strVal val="visible"/>
                                      </p:to>
                                    </p:set>
                                    <p:anim calcmode="lin" valueType="num">
                                      <p:cBhvr additive="base">
                                        <p:cTn id="43" dur="500" fill="hold"/>
                                        <p:tgtEl>
                                          <p:spTgt spid="8">
                                            <p:bg/>
                                          </p:spTgt>
                                        </p:tgtEl>
                                        <p:attrNameLst>
                                          <p:attrName>ppt_x</p:attrName>
                                        </p:attrNameLst>
                                      </p:cBhvr>
                                      <p:tavLst>
                                        <p:tav tm="0">
                                          <p:val>
                                            <p:strVal val="1+#ppt_w/2"/>
                                          </p:val>
                                        </p:tav>
                                        <p:tav tm="100000">
                                          <p:val>
                                            <p:strVal val="#ppt_x"/>
                                          </p:val>
                                        </p:tav>
                                      </p:tavLst>
                                    </p:anim>
                                    <p:anim calcmode="lin" valueType="num">
                                      <p:cBhvr additive="base">
                                        <p:cTn id="44" dur="500" fill="hold"/>
                                        <p:tgtEl>
                                          <p:spTgt spid="8">
                                            <p:bg/>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8">
                                            <p:txEl>
                                              <p:pRg st="0" end="0"/>
                                            </p:txEl>
                                          </p:spTgt>
                                        </p:tgtEl>
                                        <p:attrNameLst>
                                          <p:attrName>style.visibility</p:attrName>
                                        </p:attrNameLst>
                                      </p:cBhvr>
                                      <p:to>
                                        <p:strVal val="visible"/>
                                      </p:to>
                                    </p:set>
                                    <p:anim calcmode="lin" valueType="num">
                                      <p:cBhvr additive="base">
                                        <p:cTn id="49" dur="50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8">
                                            <p:txEl>
                                              <p:pRg st="1" end="1"/>
                                            </p:txEl>
                                          </p:spTgt>
                                        </p:tgtEl>
                                        <p:attrNameLst>
                                          <p:attrName>style.visibility</p:attrName>
                                        </p:attrNameLst>
                                      </p:cBhvr>
                                      <p:to>
                                        <p:strVal val="visible"/>
                                      </p:to>
                                    </p:set>
                                    <p:anim calcmode="lin" valueType="num">
                                      <p:cBhvr additive="base">
                                        <p:cTn id="55" dur="500" fill="hold"/>
                                        <p:tgtEl>
                                          <p:spTgt spid="8">
                                            <p:txEl>
                                              <p:pRg st="1" end="1"/>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8">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build="p" animBg="1"/>
      <p:bldGraphic spid="3" grpId="0">
        <p:bldSub>
          <a:bldChart bld="category"/>
        </p:bldSub>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33350"/>
            <a:ext cx="8229600" cy="609600"/>
          </a:xfrm>
          <a:ln>
            <a:solidFill>
              <a:srgbClr val="FF0000"/>
            </a:solidFill>
          </a:ln>
        </p:spPr>
        <p:txBody>
          <a:bodyPr>
            <a:noAutofit/>
          </a:bodyPr>
          <a:lstStyle/>
          <a:p>
            <a:pPr algn="ctr"/>
            <a:r>
              <a:rPr lang="en-US" sz="4000" b="1" dirty="0"/>
              <a:t>School Inspection</a:t>
            </a:r>
          </a:p>
        </p:txBody>
      </p:sp>
      <p:sp>
        <p:nvSpPr>
          <p:cNvPr id="6" name="Content Placeholder 5"/>
          <p:cNvSpPr>
            <a:spLocks noGrp="1"/>
          </p:cNvSpPr>
          <p:nvPr>
            <p:ph idx="1"/>
          </p:nvPr>
        </p:nvSpPr>
        <p:spPr>
          <a:xfrm>
            <a:off x="152400" y="895350"/>
            <a:ext cx="8763000" cy="3848100"/>
          </a:xfrm>
          <a:ln>
            <a:solidFill>
              <a:srgbClr val="FF0000"/>
            </a:solidFill>
          </a:ln>
        </p:spPr>
        <p:txBody>
          <a:bodyPr/>
          <a:lstStyle/>
          <a:p>
            <a:pPr>
              <a:buFont typeface="Wingdings" pitchFamily="2" charset="2"/>
              <a:buChar char="q"/>
            </a:pPr>
            <a:r>
              <a:rPr lang="en-US" dirty="0"/>
              <a:t> The general objective of inspection is to assure and improve the quality of education and the outcomes achieved by students in all </a:t>
            </a:r>
            <a:r>
              <a:rPr lang="en-US" dirty="0" smtClean="0"/>
              <a:t>schools</a:t>
            </a:r>
          </a:p>
          <a:p>
            <a:pPr>
              <a:buFont typeface="Wingdings" pitchFamily="2" charset="2"/>
              <a:buChar char="q"/>
            </a:pPr>
            <a:endParaRPr lang="en-US" dirty="0"/>
          </a:p>
          <a:p>
            <a:pPr>
              <a:buFont typeface="Wingdings" pitchFamily="2" charset="2"/>
              <a:buChar char="q"/>
            </a:pPr>
            <a:r>
              <a:rPr lang="en-US" dirty="0" smtClean="0"/>
              <a:t> </a:t>
            </a:r>
            <a:r>
              <a:rPr lang="en-US" dirty="0"/>
              <a:t>Key school inspection implementation documents i.e. General Education Inspection Framework, Guideline, Checklist and School Classification Framework were developed at national level</a:t>
            </a:r>
          </a:p>
        </p:txBody>
      </p:sp>
    </p:spTree>
    <p:extLst>
      <p:ext uri="{BB962C8B-B14F-4D97-AF65-F5344CB8AC3E}">
        <p14:creationId xmlns:p14="http://schemas.microsoft.com/office/powerpoint/2010/main" val="968472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bg/>
                                          </p:spTgt>
                                        </p:tgtEl>
                                        <p:attrNameLst>
                                          <p:attrName>style.visibility</p:attrName>
                                        </p:attrNameLst>
                                      </p:cBhvr>
                                      <p:to>
                                        <p:strVal val="visible"/>
                                      </p:to>
                                    </p:set>
                                    <p:anim calcmode="lin" valueType="num">
                                      <p:cBhvr additive="base">
                                        <p:cTn id="13" dur="500" fill="hold"/>
                                        <p:tgtEl>
                                          <p:spTgt spid="6">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209550"/>
            <a:ext cx="3124200" cy="609600"/>
          </a:xfrm>
          <a:ln>
            <a:solidFill>
              <a:srgbClr val="FF0000"/>
            </a:solidFill>
          </a:ln>
        </p:spPr>
        <p:txBody>
          <a:bodyPr>
            <a:noAutofit/>
          </a:bodyPr>
          <a:lstStyle/>
          <a:p>
            <a:pPr algn="ctr"/>
            <a:r>
              <a:rPr lang="en-US" sz="2400" b="1" dirty="0"/>
              <a:t>School Inspection</a:t>
            </a:r>
          </a:p>
        </p:txBody>
      </p:sp>
      <p:sp>
        <p:nvSpPr>
          <p:cNvPr id="2" name="Text Placeholder 1"/>
          <p:cNvSpPr>
            <a:spLocks noGrp="1"/>
          </p:cNvSpPr>
          <p:nvPr>
            <p:ph type="body" idx="2"/>
          </p:nvPr>
        </p:nvSpPr>
        <p:spPr>
          <a:xfrm>
            <a:off x="152400" y="971550"/>
            <a:ext cx="3733800" cy="4038600"/>
          </a:xfrm>
          <a:ln>
            <a:solidFill>
              <a:srgbClr val="FF0000"/>
            </a:solidFill>
          </a:ln>
        </p:spPr>
        <p:txBody>
          <a:bodyPr>
            <a:normAutofit/>
          </a:bodyPr>
          <a:lstStyle/>
          <a:p>
            <a:pPr marL="285750" indent="-285750">
              <a:buBlip>
                <a:blip r:embed="rId2"/>
              </a:buBlip>
            </a:pPr>
            <a:r>
              <a:rPr lang="en-US" sz="2400" dirty="0"/>
              <a:t> Regionally, the inspection results indicated that out of 1,740 pre-primary, primary and secondary schools 1,212(70%) of the schools were below the standard set at national level.</a:t>
            </a:r>
          </a:p>
          <a:p>
            <a:endParaRPr lang="en-US" sz="2400" dirty="0"/>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2942893544"/>
              </p:ext>
            </p:extLst>
          </p:nvPr>
        </p:nvGraphicFramePr>
        <p:xfrm>
          <a:off x="3810000" y="361950"/>
          <a:ext cx="5105400"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97930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7">
                                            <p:graphicEl>
                                              <a:chart seriesIdx="-4" categoryIdx="0" bldStep="category"/>
                                            </p:graphicEl>
                                          </p:spTgt>
                                        </p:tgtEl>
                                        <p:attrNameLst>
                                          <p:attrName>style.visibility</p:attrName>
                                        </p:attrNameLst>
                                      </p:cBhvr>
                                      <p:to>
                                        <p:strVal val="visible"/>
                                      </p:to>
                                    </p:set>
                                    <p:animEffect transition="in" filter="wheel(1)">
                                      <p:cBhvr>
                                        <p:cTn id="13" dur="2000"/>
                                        <p:tgtEl>
                                          <p:spTgt spid="7">
                                            <p:graphicEl>
                                              <a:chart seriesIdx="-4" categoryIdx="0" bldStep="category"/>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7">
                                            <p:graphicEl>
                                              <a:chart seriesIdx="-4" categoryIdx="1" bldStep="category"/>
                                            </p:graphicEl>
                                          </p:spTgt>
                                        </p:tgtEl>
                                        <p:attrNameLst>
                                          <p:attrName>style.visibility</p:attrName>
                                        </p:attrNameLst>
                                      </p:cBhvr>
                                      <p:to>
                                        <p:strVal val="visible"/>
                                      </p:to>
                                    </p:set>
                                    <p:animEffect transition="in" filter="wheel(1)">
                                      <p:cBhvr>
                                        <p:cTn id="18" dur="2000"/>
                                        <p:tgtEl>
                                          <p:spTgt spid="7">
                                            <p:graphicEl>
                                              <a:chart seriesIdx="-4" categoryIdx="1" bldStep="category"/>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7">
                                            <p:graphicEl>
                                              <a:chart seriesIdx="-4" categoryIdx="2" bldStep="category"/>
                                            </p:graphicEl>
                                          </p:spTgt>
                                        </p:tgtEl>
                                        <p:attrNameLst>
                                          <p:attrName>style.visibility</p:attrName>
                                        </p:attrNameLst>
                                      </p:cBhvr>
                                      <p:to>
                                        <p:strVal val="visible"/>
                                      </p:to>
                                    </p:set>
                                    <p:animEffect transition="in" filter="wheel(1)">
                                      <p:cBhvr>
                                        <p:cTn id="23" dur="2000"/>
                                        <p:tgtEl>
                                          <p:spTgt spid="7">
                                            <p:graphicEl>
                                              <a:chart seriesIdx="-4" categoryIdx="2" bldStep="category"/>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grpId="0" nodeType="clickEffect">
                                  <p:stCondLst>
                                    <p:cond delay="0"/>
                                  </p:stCondLst>
                                  <p:childTnLst>
                                    <p:set>
                                      <p:cBhvr>
                                        <p:cTn id="27" dur="1" fill="hold">
                                          <p:stCondLst>
                                            <p:cond delay="0"/>
                                          </p:stCondLst>
                                        </p:cTn>
                                        <p:tgtEl>
                                          <p:spTgt spid="7">
                                            <p:graphicEl>
                                              <a:chart seriesIdx="-4" categoryIdx="3" bldStep="category"/>
                                            </p:graphicEl>
                                          </p:spTgt>
                                        </p:tgtEl>
                                        <p:attrNameLst>
                                          <p:attrName>style.visibility</p:attrName>
                                        </p:attrNameLst>
                                      </p:cBhvr>
                                      <p:to>
                                        <p:strVal val="visible"/>
                                      </p:to>
                                    </p:set>
                                    <p:animEffect transition="in" filter="wheel(1)">
                                      <p:cBhvr>
                                        <p:cTn id="28" dur="2000"/>
                                        <p:tgtEl>
                                          <p:spTgt spid="7">
                                            <p:graphicEl>
                                              <a:chart seriesIdx="-4" categoryIdx="3" bldStep="category"/>
                                            </p:graphic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2">
                                            <p:bg/>
                                          </p:spTgt>
                                        </p:tgtEl>
                                        <p:attrNameLst>
                                          <p:attrName>style.visibility</p:attrName>
                                        </p:attrNameLst>
                                      </p:cBhvr>
                                      <p:to>
                                        <p:strVal val="visible"/>
                                      </p:to>
                                    </p:set>
                                    <p:animEffect transition="in" filter="barn(inVertical)">
                                      <p:cBhvr>
                                        <p:cTn id="33" dur="500"/>
                                        <p:tgtEl>
                                          <p:spTgt spid="2">
                                            <p:bg/>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2">
                                            <p:txEl>
                                              <p:pRg st="0" end="0"/>
                                            </p:txEl>
                                          </p:spTgt>
                                        </p:tgtEl>
                                        <p:attrNameLst>
                                          <p:attrName>style.visibility</p:attrName>
                                        </p:attrNameLst>
                                      </p:cBhvr>
                                      <p:to>
                                        <p:strVal val="visible"/>
                                      </p:to>
                                    </p:set>
                                    <p:animEffect transition="in" filter="barn(inVertical)">
                                      <p:cBhvr>
                                        <p:cTn id="38"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build="p" animBg="1"/>
      <p:bldGraphic spid="7" grpId="0">
        <p:bldSub>
          <a:bldChart bld="category"/>
        </p:bldSub>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33350"/>
            <a:ext cx="3429000" cy="609600"/>
          </a:xfrm>
          <a:ln>
            <a:solidFill>
              <a:srgbClr val="FF0000"/>
            </a:solidFill>
          </a:ln>
        </p:spPr>
        <p:txBody>
          <a:bodyPr/>
          <a:lstStyle/>
          <a:p>
            <a:r>
              <a:rPr lang="en-US" b="1" dirty="0" smtClean="0"/>
              <a:t>Pre-primary Schools</a:t>
            </a:r>
            <a:endParaRPr lang="en-US" b="1" dirty="0"/>
          </a:p>
        </p:txBody>
      </p:sp>
      <p:sp>
        <p:nvSpPr>
          <p:cNvPr id="12" name="Text Placeholder 11"/>
          <p:cNvSpPr>
            <a:spLocks noGrp="1"/>
          </p:cNvSpPr>
          <p:nvPr>
            <p:ph type="body" idx="2"/>
          </p:nvPr>
        </p:nvSpPr>
        <p:spPr>
          <a:xfrm>
            <a:off x="228600" y="1257300"/>
            <a:ext cx="3200400" cy="3429000"/>
          </a:xfrm>
          <a:ln>
            <a:solidFill>
              <a:srgbClr val="FF0000"/>
            </a:solidFill>
          </a:ln>
        </p:spPr>
        <p:txBody>
          <a:bodyPr>
            <a:normAutofit/>
          </a:bodyPr>
          <a:lstStyle/>
          <a:p>
            <a:r>
              <a:rPr lang="en-US" sz="2800" dirty="0"/>
              <a:t>As can be seen </a:t>
            </a:r>
            <a:r>
              <a:rPr lang="en-US" sz="2800" dirty="0" smtClean="0"/>
              <a:t>the </a:t>
            </a:r>
            <a:r>
              <a:rPr lang="en-US" sz="2800" dirty="0"/>
              <a:t>diagram, 91% of the regional pre-primary schools are below the standard</a:t>
            </a:r>
          </a:p>
        </p:txBody>
      </p:sp>
      <p:graphicFrame>
        <p:nvGraphicFramePr>
          <p:cNvPr id="14" name="Content Placeholder 13"/>
          <p:cNvGraphicFramePr>
            <a:graphicFrameLocks noGrp="1"/>
          </p:cNvGraphicFramePr>
          <p:nvPr>
            <p:ph sz="half" idx="1"/>
            <p:extLst>
              <p:ext uri="{D42A27DB-BD31-4B8C-83A1-F6EECF244321}">
                <p14:modId xmlns:p14="http://schemas.microsoft.com/office/powerpoint/2010/main" val="4218495966"/>
              </p:ext>
            </p:extLst>
          </p:nvPr>
        </p:nvGraphicFramePr>
        <p:xfrm>
          <a:off x="3575050" y="514350"/>
          <a:ext cx="5416550"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45860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1000" fill="hold"/>
                                        <p:tgtEl>
                                          <p:spTgt spid="14"/>
                                        </p:tgtEl>
                                        <p:attrNameLst>
                                          <p:attrName>ppt_w</p:attrName>
                                        </p:attrNameLst>
                                      </p:cBhvr>
                                      <p:tavLst>
                                        <p:tav tm="0">
                                          <p:val>
                                            <p:fltVal val="0"/>
                                          </p:val>
                                        </p:tav>
                                        <p:tav tm="100000">
                                          <p:val>
                                            <p:strVal val="#ppt_w"/>
                                          </p:val>
                                        </p:tav>
                                      </p:tavLst>
                                    </p:anim>
                                    <p:anim calcmode="lin" valueType="num">
                                      <p:cBhvr>
                                        <p:cTn id="14" dur="1000" fill="hold"/>
                                        <p:tgtEl>
                                          <p:spTgt spid="14"/>
                                        </p:tgtEl>
                                        <p:attrNameLst>
                                          <p:attrName>ppt_h</p:attrName>
                                        </p:attrNameLst>
                                      </p:cBhvr>
                                      <p:tavLst>
                                        <p:tav tm="0">
                                          <p:val>
                                            <p:fltVal val="0"/>
                                          </p:val>
                                        </p:tav>
                                        <p:tav tm="100000">
                                          <p:val>
                                            <p:strVal val="#ppt_h"/>
                                          </p:val>
                                        </p:tav>
                                      </p:tavLst>
                                    </p:anim>
                                    <p:anim calcmode="lin" valueType="num">
                                      <p:cBhvr>
                                        <p:cTn id="15" dur="1000" fill="hold"/>
                                        <p:tgtEl>
                                          <p:spTgt spid="14"/>
                                        </p:tgtEl>
                                        <p:attrNameLst>
                                          <p:attrName>style.rotation</p:attrName>
                                        </p:attrNameLst>
                                      </p:cBhvr>
                                      <p:tavLst>
                                        <p:tav tm="0">
                                          <p:val>
                                            <p:fltVal val="90"/>
                                          </p:val>
                                        </p:tav>
                                        <p:tav tm="100000">
                                          <p:val>
                                            <p:fltVal val="0"/>
                                          </p:val>
                                        </p:tav>
                                      </p:tavLst>
                                    </p:anim>
                                    <p:animEffect transition="in" filter="fade">
                                      <p:cBhvr>
                                        <p:cTn id="16" dur="10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12">
                                            <p:bg/>
                                          </p:spTgt>
                                        </p:tgtEl>
                                        <p:attrNameLst>
                                          <p:attrName>style.visibility</p:attrName>
                                        </p:attrNameLst>
                                      </p:cBhvr>
                                      <p:to>
                                        <p:strVal val="visible"/>
                                      </p:to>
                                    </p:set>
                                    <p:animEffect transition="in" filter="barn(inVertical)">
                                      <p:cBhvr>
                                        <p:cTn id="21" dur="500"/>
                                        <p:tgtEl>
                                          <p:spTgt spid="12">
                                            <p:bg/>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12">
                                            <p:txEl>
                                              <p:pRg st="0" end="0"/>
                                            </p:txEl>
                                          </p:spTgt>
                                        </p:tgtEl>
                                        <p:attrNameLst>
                                          <p:attrName>style.visibility</p:attrName>
                                        </p:attrNameLst>
                                      </p:cBhvr>
                                      <p:to>
                                        <p:strVal val="visible"/>
                                      </p:to>
                                    </p:set>
                                    <p:animEffect transition="in" filter="barn(inVertical)">
                                      <p:cBhvr>
                                        <p:cTn id="26"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build="p" animBg="1"/>
      <p:bldGraphic spid="14" grpId="0">
        <p:bldAsOne/>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350"/>
            <a:ext cx="4038600" cy="685800"/>
          </a:xfrm>
          <a:ln>
            <a:solidFill>
              <a:srgbClr val="FF0000"/>
            </a:solidFill>
          </a:ln>
        </p:spPr>
        <p:txBody>
          <a:bodyPr/>
          <a:lstStyle/>
          <a:p>
            <a:pPr algn="ctr"/>
            <a:r>
              <a:rPr lang="en-US" sz="3200" b="1" dirty="0" smtClean="0"/>
              <a:t>Primary Schools</a:t>
            </a:r>
            <a:endParaRPr lang="en-US" sz="3200" b="1" dirty="0"/>
          </a:p>
        </p:txBody>
      </p:sp>
      <p:sp>
        <p:nvSpPr>
          <p:cNvPr id="3" name="Text Placeholder 2"/>
          <p:cNvSpPr>
            <a:spLocks noGrp="1"/>
          </p:cNvSpPr>
          <p:nvPr>
            <p:ph type="body" idx="2"/>
          </p:nvPr>
        </p:nvSpPr>
        <p:spPr>
          <a:xfrm>
            <a:off x="228600" y="895350"/>
            <a:ext cx="3733800" cy="4038600"/>
          </a:xfrm>
          <a:ln>
            <a:solidFill>
              <a:srgbClr val="FF0000"/>
            </a:solidFill>
          </a:ln>
        </p:spPr>
        <p:txBody>
          <a:bodyPr>
            <a:normAutofit fontScale="85000" lnSpcReduction="10000"/>
          </a:bodyPr>
          <a:lstStyle/>
          <a:p>
            <a:r>
              <a:rPr lang="en-US" sz="1800" b="1" dirty="0"/>
              <a:t>Inspected Primary Schools Status </a:t>
            </a:r>
            <a:r>
              <a:rPr lang="en-US" sz="1800" b="1" dirty="0" smtClean="0"/>
              <a:t>(%)</a:t>
            </a:r>
          </a:p>
          <a:p>
            <a:pPr algn="just">
              <a:lnSpc>
                <a:spcPct val="150000"/>
              </a:lnSpc>
              <a:spcBef>
                <a:spcPts val="1000"/>
              </a:spcBef>
              <a:spcAft>
                <a:spcPts val="300"/>
              </a:spcAft>
            </a:pPr>
            <a:r>
              <a:rPr lang="en-US" sz="1800" dirty="0">
                <a:ea typeface="Calibri"/>
                <a:cs typeface="Times New Roman"/>
              </a:rPr>
              <a:t>The results of the inspection assessment conducted to the regional primary schools indicates that out of </a:t>
            </a:r>
            <a:r>
              <a:rPr lang="en-US" sz="1800" b="1" dirty="0">
                <a:ea typeface="Calibri"/>
                <a:cs typeface="Times New Roman"/>
              </a:rPr>
              <a:t>1,023</a:t>
            </a:r>
            <a:r>
              <a:rPr lang="en-US" sz="1800" dirty="0">
                <a:ea typeface="Calibri"/>
                <a:cs typeface="Times New Roman"/>
              </a:rPr>
              <a:t> primary schools </a:t>
            </a:r>
            <a:r>
              <a:rPr lang="en-US" sz="1800" b="1" dirty="0">
                <a:ea typeface="Calibri"/>
                <a:cs typeface="Times New Roman"/>
              </a:rPr>
              <a:t>64%</a:t>
            </a:r>
            <a:r>
              <a:rPr lang="en-US" sz="1800" dirty="0">
                <a:ea typeface="Calibri"/>
                <a:cs typeface="Times New Roman"/>
              </a:rPr>
              <a:t> of the schools ranked as </a:t>
            </a:r>
            <a:r>
              <a:rPr lang="en-US" sz="1800" b="1" dirty="0">
                <a:ea typeface="Calibri"/>
                <a:cs typeface="Times New Roman"/>
              </a:rPr>
              <a:t>level 1</a:t>
            </a:r>
            <a:r>
              <a:rPr lang="en-US" sz="1800" dirty="0">
                <a:ea typeface="Calibri"/>
                <a:cs typeface="Times New Roman"/>
              </a:rPr>
              <a:t> which is below the standard set at national </a:t>
            </a:r>
            <a:r>
              <a:rPr lang="en-US" sz="1800" dirty="0" smtClean="0">
                <a:ea typeface="Calibri"/>
                <a:cs typeface="Times New Roman"/>
              </a:rPr>
              <a:t>level, </a:t>
            </a:r>
            <a:r>
              <a:rPr lang="en-US" sz="1800" dirty="0">
                <a:ea typeface="Calibri"/>
                <a:cs typeface="Times New Roman"/>
              </a:rPr>
              <a:t>Similarly, </a:t>
            </a:r>
            <a:r>
              <a:rPr lang="en-US" sz="1800" b="1" dirty="0">
                <a:ea typeface="Calibri"/>
                <a:cs typeface="Times New Roman"/>
              </a:rPr>
              <a:t>34%</a:t>
            </a:r>
            <a:r>
              <a:rPr lang="en-US" sz="1800" dirty="0">
                <a:ea typeface="Calibri"/>
                <a:cs typeface="Times New Roman"/>
              </a:rPr>
              <a:t> of  </a:t>
            </a:r>
            <a:r>
              <a:rPr lang="en-US" sz="1800" dirty="0" smtClean="0">
                <a:ea typeface="Calibri"/>
                <a:cs typeface="Times New Roman"/>
              </a:rPr>
              <a:t>the schools </a:t>
            </a:r>
            <a:r>
              <a:rPr lang="en-US" sz="1800" dirty="0">
                <a:ea typeface="Calibri"/>
                <a:cs typeface="Times New Roman"/>
              </a:rPr>
              <a:t>ranked at level 2 which means that the schools require some improvements to meet the standard, while only </a:t>
            </a:r>
            <a:r>
              <a:rPr lang="en-US" sz="1800" b="1" dirty="0">
                <a:ea typeface="Calibri"/>
                <a:cs typeface="Times New Roman"/>
              </a:rPr>
              <a:t>21%</a:t>
            </a:r>
            <a:r>
              <a:rPr lang="en-US" sz="1800" dirty="0">
                <a:ea typeface="Calibri"/>
                <a:cs typeface="Times New Roman"/>
              </a:rPr>
              <a:t> of the primary schools </a:t>
            </a:r>
            <a:r>
              <a:rPr lang="en-US" sz="1800" dirty="0" smtClean="0">
                <a:ea typeface="Calibri"/>
                <a:cs typeface="Times New Roman"/>
              </a:rPr>
              <a:t>met </a:t>
            </a:r>
            <a:r>
              <a:rPr lang="en-US" sz="1800" dirty="0">
                <a:ea typeface="Calibri"/>
                <a:cs typeface="Times New Roman"/>
              </a:rPr>
              <a:t>the standards and ranked at </a:t>
            </a:r>
            <a:r>
              <a:rPr lang="en-US" sz="1800" b="1" dirty="0">
                <a:ea typeface="Calibri"/>
                <a:cs typeface="Times New Roman"/>
              </a:rPr>
              <a:t>level 3 </a:t>
            </a:r>
            <a:r>
              <a:rPr lang="en-US" sz="1800" dirty="0">
                <a:ea typeface="Calibri"/>
                <a:cs typeface="Times New Roman"/>
              </a:rPr>
              <a:t>and there is no primary schools ranked at the 4</a:t>
            </a:r>
            <a:r>
              <a:rPr lang="en-US" sz="1800" baseline="30000" dirty="0">
                <a:ea typeface="Calibri"/>
                <a:cs typeface="Times New Roman"/>
              </a:rPr>
              <a:t>th</a:t>
            </a:r>
            <a:r>
              <a:rPr lang="en-US" sz="1800" dirty="0">
                <a:ea typeface="Calibri"/>
                <a:cs typeface="Times New Roman"/>
              </a:rPr>
              <a:t> level in the region. </a:t>
            </a:r>
            <a:endParaRPr lang="en-US" sz="1600" dirty="0">
              <a:latin typeface="Calibri"/>
              <a:ea typeface="Calibri"/>
              <a:cs typeface="Times New Roman"/>
            </a:endParaRPr>
          </a:p>
          <a:p>
            <a:endParaRPr lang="en-US" sz="1800" b="1"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1249522722"/>
              </p:ext>
            </p:extLst>
          </p:nvPr>
        </p:nvGraphicFramePr>
        <p:xfrm>
          <a:off x="4114800" y="361950"/>
          <a:ext cx="487680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71664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5">
                                            <p:graphicEl>
                                              <a:chart seriesIdx="-4" categoryIdx="0" bldStep="category"/>
                                            </p:graphicEl>
                                          </p:spTgt>
                                        </p:tgtEl>
                                        <p:attrNameLst>
                                          <p:attrName>style.visibility</p:attrName>
                                        </p:attrNameLst>
                                      </p:cBhvr>
                                      <p:to>
                                        <p:strVal val="visible"/>
                                      </p:to>
                                    </p:set>
                                    <p:animEffect transition="in" filter="wipe(down)">
                                      <p:cBhvr>
                                        <p:cTn id="13" dur="580">
                                          <p:stCondLst>
                                            <p:cond delay="0"/>
                                          </p:stCondLst>
                                        </p:cTn>
                                        <p:tgtEl>
                                          <p:spTgt spid="5">
                                            <p:graphicEl>
                                              <a:chart seriesIdx="-4" categoryIdx="0" bldStep="category"/>
                                            </p:graphicEl>
                                          </p:spTgt>
                                        </p:tgtEl>
                                      </p:cBhvr>
                                    </p:animEffect>
                                    <p:anim calcmode="lin" valueType="num">
                                      <p:cBhvr>
                                        <p:cTn id="14" dur="1822" tmFilter="0,0; 0.14,0.36; 0.43,0.73; 0.71,0.91; 1.0,1.0">
                                          <p:stCondLst>
                                            <p:cond delay="0"/>
                                          </p:stCondLst>
                                        </p:cTn>
                                        <p:tgtEl>
                                          <p:spTgt spid="5">
                                            <p:graphicEl>
                                              <a:chart seriesIdx="-4" categoryIdx="0" bldStep="category"/>
                                            </p:graphic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5">
                                            <p:graphicEl>
                                              <a:chart seriesIdx="-4" categoryIdx="0" bldStep="category"/>
                                            </p:graphic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5">
                                            <p:graphicEl>
                                              <a:chart seriesIdx="-4" categoryIdx="0" bldStep="category"/>
                                            </p:graphic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5">
                                            <p:graphicEl>
                                              <a:chart seriesIdx="-4" categoryIdx="0" bldStep="category"/>
                                            </p:graphic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5">
                                            <p:graphicEl>
                                              <a:chart seriesIdx="-4" categoryIdx="0" bldStep="category"/>
                                            </p:graphic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5">
                                            <p:graphicEl>
                                              <a:chart seriesIdx="-4" categoryIdx="0" bldStep="category"/>
                                            </p:graphicEl>
                                          </p:spTgt>
                                        </p:tgtEl>
                                      </p:cBhvr>
                                      <p:to x="100000" y="60000"/>
                                    </p:animScale>
                                    <p:animScale>
                                      <p:cBhvr>
                                        <p:cTn id="20" dur="166" decel="50000">
                                          <p:stCondLst>
                                            <p:cond delay="676"/>
                                          </p:stCondLst>
                                        </p:cTn>
                                        <p:tgtEl>
                                          <p:spTgt spid="5">
                                            <p:graphicEl>
                                              <a:chart seriesIdx="-4" categoryIdx="0" bldStep="category"/>
                                            </p:graphicEl>
                                          </p:spTgt>
                                        </p:tgtEl>
                                      </p:cBhvr>
                                      <p:to x="100000" y="100000"/>
                                    </p:animScale>
                                    <p:animScale>
                                      <p:cBhvr>
                                        <p:cTn id="21" dur="26">
                                          <p:stCondLst>
                                            <p:cond delay="1312"/>
                                          </p:stCondLst>
                                        </p:cTn>
                                        <p:tgtEl>
                                          <p:spTgt spid="5">
                                            <p:graphicEl>
                                              <a:chart seriesIdx="-4" categoryIdx="0" bldStep="category"/>
                                            </p:graphicEl>
                                          </p:spTgt>
                                        </p:tgtEl>
                                      </p:cBhvr>
                                      <p:to x="100000" y="80000"/>
                                    </p:animScale>
                                    <p:animScale>
                                      <p:cBhvr>
                                        <p:cTn id="22" dur="166" decel="50000">
                                          <p:stCondLst>
                                            <p:cond delay="1338"/>
                                          </p:stCondLst>
                                        </p:cTn>
                                        <p:tgtEl>
                                          <p:spTgt spid="5">
                                            <p:graphicEl>
                                              <a:chart seriesIdx="-4" categoryIdx="0" bldStep="category"/>
                                            </p:graphicEl>
                                          </p:spTgt>
                                        </p:tgtEl>
                                      </p:cBhvr>
                                      <p:to x="100000" y="100000"/>
                                    </p:animScale>
                                    <p:animScale>
                                      <p:cBhvr>
                                        <p:cTn id="23" dur="26">
                                          <p:stCondLst>
                                            <p:cond delay="1642"/>
                                          </p:stCondLst>
                                        </p:cTn>
                                        <p:tgtEl>
                                          <p:spTgt spid="5">
                                            <p:graphicEl>
                                              <a:chart seriesIdx="-4" categoryIdx="0" bldStep="category"/>
                                            </p:graphicEl>
                                          </p:spTgt>
                                        </p:tgtEl>
                                      </p:cBhvr>
                                      <p:to x="100000" y="90000"/>
                                    </p:animScale>
                                    <p:animScale>
                                      <p:cBhvr>
                                        <p:cTn id="24" dur="166" decel="50000">
                                          <p:stCondLst>
                                            <p:cond delay="1668"/>
                                          </p:stCondLst>
                                        </p:cTn>
                                        <p:tgtEl>
                                          <p:spTgt spid="5">
                                            <p:graphicEl>
                                              <a:chart seriesIdx="-4" categoryIdx="0" bldStep="category"/>
                                            </p:graphicEl>
                                          </p:spTgt>
                                        </p:tgtEl>
                                      </p:cBhvr>
                                      <p:to x="100000" y="100000"/>
                                    </p:animScale>
                                    <p:animScale>
                                      <p:cBhvr>
                                        <p:cTn id="25" dur="26">
                                          <p:stCondLst>
                                            <p:cond delay="1808"/>
                                          </p:stCondLst>
                                        </p:cTn>
                                        <p:tgtEl>
                                          <p:spTgt spid="5">
                                            <p:graphicEl>
                                              <a:chart seriesIdx="-4" categoryIdx="0" bldStep="category"/>
                                            </p:graphicEl>
                                          </p:spTgt>
                                        </p:tgtEl>
                                      </p:cBhvr>
                                      <p:to x="100000" y="95000"/>
                                    </p:animScale>
                                    <p:animScale>
                                      <p:cBhvr>
                                        <p:cTn id="26" dur="166" decel="50000">
                                          <p:stCondLst>
                                            <p:cond delay="1834"/>
                                          </p:stCondLst>
                                        </p:cTn>
                                        <p:tgtEl>
                                          <p:spTgt spid="5">
                                            <p:graphicEl>
                                              <a:chart seriesIdx="-4" categoryIdx="0" bldStep="category"/>
                                            </p:graphicEl>
                                          </p:spTgt>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26" presetClass="entr" presetSubtype="0" fill="hold" grpId="0" nodeType="clickEffect">
                                  <p:stCondLst>
                                    <p:cond delay="0"/>
                                  </p:stCondLst>
                                  <p:childTnLst>
                                    <p:set>
                                      <p:cBhvr>
                                        <p:cTn id="30" dur="1" fill="hold">
                                          <p:stCondLst>
                                            <p:cond delay="0"/>
                                          </p:stCondLst>
                                        </p:cTn>
                                        <p:tgtEl>
                                          <p:spTgt spid="5">
                                            <p:graphicEl>
                                              <a:chart seriesIdx="-4" categoryIdx="1" bldStep="category"/>
                                            </p:graphicEl>
                                          </p:spTgt>
                                        </p:tgtEl>
                                        <p:attrNameLst>
                                          <p:attrName>style.visibility</p:attrName>
                                        </p:attrNameLst>
                                      </p:cBhvr>
                                      <p:to>
                                        <p:strVal val="visible"/>
                                      </p:to>
                                    </p:set>
                                    <p:animEffect transition="in" filter="wipe(down)">
                                      <p:cBhvr>
                                        <p:cTn id="31" dur="580">
                                          <p:stCondLst>
                                            <p:cond delay="0"/>
                                          </p:stCondLst>
                                        </p:cTn>
                                        <p:tgtEl>
                                          <p:spTgt spid="5">
                                            <p:graphicEl>
                                              <a:chart seriesIdx="-4" categoryIdx="1" bldStep="category"/>
                                            </p:graphicEl>
                                          </p:spTgt>
                                        </p:tgtEl>
                                      </p:cBhvr>
                                    </p:animEffect>
                                    <p:anim calcmode="lin" valueType="num">
                                      <p:cBhvr>
                                        <p:cTn id="32" dur="1822" tmFilter="0,0; 0.14,0.36; 0.43,0.73; 0.71,0.91; 1.0,1.0">
                                          <p:stCondLst>
                                            <p:cond delay="0"/>
                                          </p:stCondLst>
                                        </p:cTn>
                                        <p:tgtEl>
                                          <p:spTgt spid="5">
                                            <p:graphicEl>
                                              <a:chart seriesIdx="-4" categoryIdx="1" bldStep="category"/>
                                            </p:graphicEl>
                                          </p:spTgt>
                                        </p:tgtEl>
                                        <p:attrNameLst>
                                          <p:attrName>ppt_x</p:attrName>
                                        </p:attrNameLst>
                                      </p:cBhvr>
                                      <p:tavLst>
                                        <p:tav tm="0">
                                          <p:val>
                                            <p:strVal val="#ppt_x-0.25"/>
                                          </p:val>
                                        </p:tav>
                                        <p:tav tm="100000">
                                          <p:val>
                                            <p:strVal val="#ppt_x"/>
                                          </p:val>
                                        </p:tav>
                                      </p:tavLst>
                                    </p:anim>
                                    <p:anim calcmode="lin" valueType="num">
                                      <p:cBhvr>
                                        <p:cTn id="33" dur="664" tmFilter="0.0,0.0; 0.25,0.07; 0.50,0.2; 0.75,0.467; 1.0,1.0">
                                          <p:stCondLst>
                                            <p:cond delay="0"/>
                                          </p:stCondLst>
                                        </p:cTn>
                                        <p:tgtEl>
                                          <p:spTgt spid="5">
                                            <p:graphicEl>
                                              <a:chart seriesIdx="-4" categoryIdx="1" bldStep="category"/>
                                            </p:graphicEl>
                                          </p:spTgt>
                                        </p:tgtEl>
                                        <p:attrNameLst>
                                          <p:attrName>ppt_y</p:attrName>
                                        </p:attrNameLst>
                                      </p:cBhvr>
                                      <p:tavLst>
                                        <p:tav tm="0" fmla="#ppt_y-sin(pi*$)/3">
                                          <p:val>
                                            <p:fltVal val="0.5"/>
                                          </p:val>
                                        </p:tav>
                                        <p:tav tm="100000">
                                          <p:val>
                                            <p:fltVal val="1"/>
                                          </p:val>
                                        </p:tav>
                                      </p:tavLst>
                                    </p:anim>
                                    <p:anim calcmode="lin" valueType="num">
                                      <p:cBhvr>
                                        <p:cTn id="34" dur="664" tmFilter="0, 0; 0.125,0.2665; 0.25,0.4; 0.375,0.465; 0.5,0.5;  0.625,0.535; 0.75,0.6; 0.875,0.7335; 1,1">
                                          <p:stCondLst>
                                            <p:cond delay="664"/>
                                          </p:stCondLst>
                                        </p:cTn>
                                        <p:tgtEl>
                                          <p:spTgt spid="5">
                                            <p:graphicEl>
                                              <a:chart seriesIdx="-4" categoryIdx="1" bldStep="category"/>
                                            </p:graphicEl>
                                          </p:spTgt>
                                        </p:tgtEl>
                                        <p:attrNameLst>
                                          <p:attrName>ppt_y</p:attrName>
                                        </p:attrNameLst>
                                      </p:cBhvr>
                                      <p:tavLst>
                                        <p:tav tm="0" fmla="#ppt_y-sin(pi*$)/9">
                                          <p:val>
                                            <p:fltVal val="0"/>
                                          </p:val>
                                        </p:tav>
                                        <p:tav tm="100000">
                                          <p:val>
                                            <p:fltVal val="1"/>
                                          </p:val>
                                        </p:tav>
                                      </p:tavLst>
                                    </p:anim>
                                    <p:anim calcmode="lin" valueType="num">
                                      <p:cBhvr>
                                        <p:cTn id="35" dur="332" tmFilter="0, 0; 0.125,0.2665; 0.25,0.4; 0.375,0.465; 0.5,0.5;  0.625,0.535; 0.75,0.6; 0.875,0.7335; 1,1">
                                          <p:stCondLst>
                                            <p:cond delay="1324"/>
                                          </p:stCondLst>
                                        </p:cTn>
                                        <p:tgtEl>
                                          <p:spTgt spid="5">
                                            <p:graphicEl>
                                              <a:chart seriesIdx="-4" categoryIdx="1" bldStep="category"/>
                                            </p:graphicEl>
                                          </p:spTgt>
                                        </p:tgtEl>
                                        <p:attrNameLst>
                                          <p:attrName>ppt_y</p:attrName>
                                        </p:attrNameLst>
                                      </p:cBhvr>
                                      <p:tavLst>
                                        <p:tav tm="0" fmla="#ppt_y-sin(pi*$)/27">
                                          <p:val>
                                            <p:fltVal val="0"/>
                                          </p:val>
                                        </p:tav>
                                        <p:tav tm="100000">
                                          <p:val>
                                            <p:fltVal val="1"/>
                                          </p:val>
                                        </p:tav>
                                      </p:tavLst>
                                    </p:anim>
                                    <p:anim calcmode="lin" valueType="num">
                                      <p:cBhvr>
                                        <p:cTn id="36" dur="164" tmFilter="0, 0; 0.125,0.2665; 0.25,0.4; 0.375,0.465; 0.5,0.5;  0.625,0.535; 0.75,0.6; 0.875,0.7335; 1,1">
                                          <p:stCondLst>
                                            <p:cond delay="1656"/>
                                          </p:stCondLst>
                                        </p:cTn>
                                        <p:tgtEl>
                                          <p:spTgt spid="5">
                                            <p:graphicEl>
                                              <a:chart seriesIdx="-4" categoryIdx="1" bldStep="category"/>
                                            </p:graphicEl>
                                          </p:spTgt>
                                        </p:tgtEl>
                                        <p:attrNameLst>
                                          <p:attrName>ppt_y</p:attrName>
                                        </p:attrNameLst>
                                      </p:cBhvr>
                                      <p:tavLst>
                                        <p:tav tm="0" fmla="#ppt_y-sin(pi*$)/81">
                                          <p:val>
                                            <p:fltVal val="0"/>
                                          </p:val>
                                        </p:tav>
                                        <p:tav tm="100000">
                                          <p:val>
                                            <p:fltVal val="1"/>
                                          </p:val>
                                        </p:tav>
                                      </p:tavLst>
                                    </p:anim>
                                    <p:animScale>
                                      <p:cBhvr>
                                        <p:cTn id="37" dur="26">
                                          <p:stCondLst>
                                            <p:cond delay="650"/>
                                          </p:stCondLst>
                                        </p:cTn>
                                        <p:tgtEl>
                                          <p:spTgt spid="5">
                                            <p:graphicEl>
                                              <a:chart seriesIdx="-4" categoryIdx="1" bldStep="category"/>
                                            </p:graphicEl>
                                          </p:spTgt>
                                        </p:tgtEl>
                                      </p:cBhvr>
                                      <p:to x="100000" y="60000"/>
                                    </p:animScale>
                                    <p:animScale>
                                      <p:cBhvr>
                                        <p:cTn id="38" dur="166" decel="50000">
                                          <p:stCondLst>
                                            <p:cond delay="676"/>
                                          </p:stCondLst>
                                        </p:cTn>
                                        <p:tgtEl>
                                          <p:spTgt spid="5">
                                            <p:graphicEl>
                                              <a:chart seriesIdx="-4" categoryIdx="1" bldStep="category"/>
                                            </p:graphicEl>
                                          </p:spTgt>
                                        </p:tgtEl>
                                      </p:cBhvr>
                                      <p:to x="100000" y="100000"/>
                                    </p:animScale>
                                    <p:animScale>
                                      <p:cBhvr>
                                        <p:cTn id="39" dur="26">
                                          <p:stCondLst>
                                            <p:cond delay="1312"/>
                                          </p:stCondLst>
                                        </p:cTn>
                                        <p:tgtEl>
                                          <p:spTgt spid="5">
                                            <p:graphicEl>
                                              <a:chart seriesIdx="-4" categoryIdx="1" bldStep="category"/>
                                            </p:graphicEl>
                                          </p:spTgt>
                                        </p:tgtEl>
                                      </p:cBhvr>
                                      <p:to x="100000" y="80000"/>
                                    </p:animScale>
                                    <p:animScale>
                                      <p:cBhvr>
                                        <p:cTn id="40" dur="166" decel="50000">
                                          <p:stCondLst>
                                            <p:cond delay="1338"/>
                                          </p:stCondLst>
                                        </p:cTn>
                                        <p:tgtEl>
                                          <p:spTgt spid="5">
                                            <p:graphicEl>
                                              <a:chart seriesIdx="-4" categoryIdx="1" bldStep="category"/>
                                            </p:graphicEl>
                                          </p:spTgt>
                                        </p:tgtEl>
                                      </p:cBhvr>
                                      <p:to x="100000" y="100000"/>
                                    </p:animScale>
                                    <p:animScale>
                                      <p:cBhvr>
                                        <p:cTn id="41" dur="26">
                                          <p:stCondLst>
                                            <p:cond delay="1642"/>
                                          </p:stCondLst>
                                        </p:cTn>
                                        <p:tgtEl>
                                          <p:spTgt spid="5">
                                            <p:graphicEl>
                                              <a:chart seriesIdx="-4" categoryIdx="1" bldStep="category"/>
                                            </p:graphicEl>
                                          </p:spTgt>
                                        </p:tgtEl>
                                      </p:cBhvr>
                                      <p:to x="100000" y="90000"/>
                                    </p:animScale>
                                    <p:animScale>
                                      <p:cBhvr>
                                        <p:cTn id="42" dur="166" decel="50000">
                                          <p:stCondLst>
                                            <p:cond delay="1668"/>
                                          </p:stCondLst>
                                        </p:cTn>
                                        <p:tgtEl>
                                          <p:spTgt spid="5">
                                            <p:graphicEl>
                                              <a:chart seriesIdx="-4" categoryIdx="1" bldStep="category"/>
                                            </p:graphicEl>
                                          </p:spTgt>
                                        </p:tgtEl>
                                      </p:cBhvr>
                                      <p:to x="100000" y="100000"/>
                                    </p:animScale>
                                    <p:animScale>
                                      <p:cBhvr>
                                        <p:cTn id="43" dur="26">
                                          <p:stCondLst>
                                            <p:cond delay="1808"/>
                                          </p:stCondLst>
                                        </p:cTn>
                                        <p:tgtEl>
                                          <p:spTgt spid="5">
                                            <p:graphicEl>
                                              <a:chart seriesIdx="-4" categoryIdx="1" bldStep="category"/>
                                            </p:graphicEl>
                                          </p:spTgt>
                                        </p:tgtEl>
                                      </p:cBhvr>
                                      <p:to x="100000" y="95000"/>
                                    </p:animScale>
                                    <p:animScale>
                                      <p:cBhvr>
                                        <p:cTn id="44" dur="166" decel="50000">
                                          <p:stCondLst>
                                            <p:cond delay="1834"/>
                                          </p:stCondLst>
                                        </p:cTn>
                                        <p:tgtEl>
                                          <p:spTgt spid="5">
                                            <p:graphicEl>
                                              <a:chart seriesIdx="-4" categoryIdx="1" bldStep="category"/>
                                            </p:graphicEl>
                                          </p:spTgt>
                                        </p:tgtEl>
                                      </p:cBhvr>
                                      <p:to x="100000" y="100000"/>
                                    </p:animScale>
                                  </p:childTnLst>
                                </p:cTn>
                              </p:par>
                            </p:childTnLst>
                          </p:cTn>
                        </p:par>
                      </p:childTnLst>
                    </p:cTn>
                  </p:par>
                  <p:par>
                    <p:cTn id="45" fill="hold">
                      <p:stCondLst>
                        <p:cond delay="indefinite"/>
                      </p:stCondLst>
                      <p:childTnLst>
                        <p:par>
                          <p:cTn id="46" fill="hold">
                            <p:stCondLst>
                              <p:cond delay="0"/>
                            </p:stCondLst>
                            <p:childTnLst>
                              <p:par>
                                <p:cTn id="47" presetID="26" presetClass="entr" presetSubtype="0" fill="hold" grpId="0" nodeType="clickEffect">
                                  <p:stCondLst>
                                    <p:cond delay="0"/>
                                  </p:stCondLst>
                                  <p:childTnLst>
                                    <p:set>
                                      <p:cBhvr>
                                        <p:cTn id="48" dur="1" fill="hold">
                                          <p:stCondLst>
                                            <p:cond delay="0"/>
                                          </p:stCondLst>
                                        </p:cTn>
                                        <p:tgtEl>
                                          <p:spTgt spid="5">
                                            <p:graphicEl>
                                              <a:chart seriesIdx="-4" categoryIdx="2" bldStep="category"/>
                                            </p:graphicEl>
                                          </p:spTgt>
                                        </p:tgtEl>
                                        <p:attrNameLst>
                                          <p:attrName>style.visibility</p:attrName>
                                        </p:attrNameLst>
                                      </p:cBhvr>
                                      <p:to>
                                        <p:strVal val="visible"/>
                                      </p:to>
                                    </p:set>
                                    <p:animEffect transition="in" filter="wipe(down)">
                                      <p:cBhvr>
                                        <p:cTn id="49" dur="580">
                                          <p:stCondLst>
                                            <p:cond delay="0"/>
                                          </p:stCondLst>
                                        </p:cTn>
                                        <p:tgtEl>
                                          <p:spTgt spid="5">
                                            <p:graphicEl>
                                              <a:chart seriesIdx="-4" categoryIdx="2" bldStep="category"/>
                                            </p:graphicEl>
                                          </p:spTgt>
                                        </p:tgtEl>
                                      </p:cBhvr>
                                    </p:animEffect>
                                    <p:anim calcmode="lin" valueType="num">
                                      <p:cBhvr>
                                        <p:cTn id="50" dur="1822" tmFilter="0,0; 0.14,0.36; 0.43,0.73; 0.71,0.91; 1.0,1.0">
                                          <p:stCondLst>
                                            <p:cond delay="0"/>
                                          </p:stCondLst>
                                        </p:cTn>
                                        <p:tgtEl>
                                          <p:spTgt spid="5">
                                            <p:graphicEl>
                                              <a:chart seriesIdx="-4" categoryIdx="2" bldStep="category"/>
                                            </p:graphicEl>
                                          </p:spTgt>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5">
                                            <p:graphicEl>
                                              <a:chart seriesIdx="-4" categoryIdx="2" bldStep="category"/>
                                            </p:graphicEl>
                                          </p:spTgt>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5">
                                            <p:graphicEl>
                                              <a:chart seriesIdx="-4" categoryIdx="2" bldStep="category"/>
                                            </p:graphicEl>
                                          </p:spTgt>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5">
                                            <p:graphicEl>
                                              <a:chart seriesIdx="-4" categoryIdx="2" bldStep="category"/>
                                            </p:graphicEl>
                                          </p:spTgt>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5">
                                            <p:graphicEl>
                                              <a:chart seriesIdx="-4" categoryIdx="2" bldStep="category"/>
                                            </p:graphicEl>
                                          </p:spTgt>
                                        </p:tgtEl>
                                        <p:attrNameLst>
                                          <p:attrName>ppt_y</p:attrName>
                                        </p:attrNameLst>
                                      </p:cBhvr>
                                      <p:tavLst>
                                        <p:tav tm="0" fmla="#ppt_y-sin(pi*$)/81">
                                          <p:val>
                                            <p:fltVal val="0"/>
                                          </p:val>
                                        </p:tav>
                                        <p:tav tm="100000">
                                          <p:val>
                                            <p:fltVal val="1"/>
                                          </p:val>
                                        </p:tav>
                                      </p:tavLst>
                                    </p:anim>
                                    <p:animScale>
                                      <p:cBhvr>
                                        <p:cTn id="55" dur="26">
                                          <p:stCondLst>
                                            <p:cond delay="650"/>
                                          </p:stCondLst>
                                        </p:cTn>
                                        <p:tgtEl>
                                          <p:spTgt spid="5">
                                            <p:graphicEl>
                                              <a:chart seriesIdx="-4" categoryIdx="2" bldStep="category"/>
                                            </p:graphicEl>
                                          </p:spTgt>
                                        </p:tgtEl>
                                      </p:cBhvr>
                                      <p:to x="100000" y="60000"/>
                                    </p:animScale>
                                    <p:animScale>
                                      <p:cBhvr>
                                        <p:cTn id="56" dur="166" decel="50000">
                                          <p:stCondLst>
                                            <p:cond delay="676"/>
                                          </p:stCondLst>
                                        </p:cTn>
                                        <p:tgtEl>
                                          <p:spTgt spid="5">
                                            <p:graphicEl>
                                              <a:chart seriesIdx="-4" categoryIdx="2" bldStep="category"/>
                                            </p:graphicEl>
                                          </p:spTgt>
                                        </p:tgtEl>
                                      </p:cBhvr>
                                      <p:to x="100000" y="100000"/>
                                    </p:animScale>
                                    <p:animScale>
                                      <p:cBhvr>
                                        <p:cTn id="57" dur="26">
                                          <p:stCondLst>
                                            <p:cond delay="1312"/>
                                          </p:stCondLst>
                                        </p:cTn>
                                        <p:tgtEl>
                                          <p:spTgt spid="5">
                                            <p:graphicEl>
                                              <a:chart seriesIdx="-4" categoryIdx="2" bldStep="category"/>
                                            </p:graphicEl>
                                          </p:spTgt>
                                        </p:tgtEl>
                                      </p:cBhvr>
                                      <p:to x="100000" y="80000"/>
                                    </p:animScale>
                                    <p:animScale>
                                      <p:cBhvr>
                                        <p:cTn id="58" dur="166" decel="50000">
                                          <p:stCondLst>
                                            <p:cond delay="1338"/>
                                          </p:stCondLst>
                                        </p:cTn>
                                        <p:tgtEl>
                                          <p:spTgt spid="5">
                                            <p:graphicEl>
                                              <a:chart seriesIdx="-4" categoryIdx="2" bldStep="category"/>
                                            </p:graphicEl>
                                          </p:spTgt>
                                        </p:tgtEl>
                                      </p:cBhvr>
                                      <p:to x="100000" y="100000"/>
                                    </p:animScale>
                                    <p:animScale>
                                      <p:cBhvr>
                                        <p:cTn id="59" dur="26">
                                          <p:stCondLst>
                                            <p:cond delay="1642"/>
                                          </p:stCondLst>
                                        </p:cTn>
                                        <p:tgtEl>
                                          <p:spTgt spid="5">
                                            <p:graphicEl>
                                              <a:chart seriesIdx="-4" categoryIdx="2" bldStep="category"/>
                                            </p:graphicEl>
                                          </p:spTgt>
                                        </p:tgtEl>
                                      </p:cBhvr>
                                      <p:to x="100000" y="90000"/>
                                    </p:animScale>
                                    <p:animScale>
                                      <p:cBhvr>
                                        <p:cTn id="60" dur="166" decel="50000">
                                          <p:stCondLst>
                                            <p:cond delay="1668"/>
                                          </p:stCondLst>
                                        </p:cTn>
                                        <p:tgtEl>
                                          <p:spTgt spid="5">
                                            <p:graphicEl>
                                              <a:chart seriesIdx="-4" categoryIdx="2" bldStep="category"/>
                                            </p:graphicEl>
                                          </p:spTgt>
                                        </p:tgtEl>
                                      </p:cBhvr>
                                      <p:to x="100000" y="100000"/>
                                    </p:animScale>
                                    <p:animScale>
                                      <p:cBhvr>
                                        <p:cTn id="61" dur="26">
                                          <p:stCondLst>
                                            <p:cond delay="1808"/>
                                          </p:stCondLst>
                                        </p:cTn>
                                        <p:tgtEl>
                                          <p:spTgt spid="5">
                                            <p:graphicEl>
                                              <a:chart seriesIdx="-4" categoryIdx="2" bldStep="category"/>
                                            </p:graphicEl>
                                          </p:spTgt>
                                        </p:tgtEl>
                                      </p:cBhvr>
                                      <p:to x="100000" y="95000"/>
                                    </p:animScale>
                                    <p:animScale>
                                      <p:cBhvr>
                                        <p:cTn id="62" dur="166" decel="50000">
                                          <p:stCondLst>
                                            <p:cond delay="1834"/>
                                          </p:stCondLst>
                                        </p:cTn>
                                        <p:tgtEl>
                                          <p:spTgt spid="5">
                                            <p:graphicEl>
                                              <a:chart seriesIdx="-4" categoryIdx="2" bldStep="category"/>
                                            </p:graphicEl>
                                          </p:spTgt>
                                        </p:tgtEl>
                                      </p:cBhvr>
                                      <p:to x="100000" y="100000"/>
                                    </p:animScale>
                                  </p:childTnLst>
                                </p:cTn>
                              </p:par>
                            </p:childTnLst>
                          </p:cTn>
                        </p:par>
                      </p:childTnLst>
                    </p:cTn>
                  </p:par>
                  <p:par>
                    <p:cTn id="63" fill="hold">
                      <p:stCondLst>
                        <p:cond delay="indefinite"/>
                      </p:stCondLst>
                      <p:childTnLst>
                        <p:par>
                          <p:cTn id="64" fill="hold">
                            <p:stCondLst>
                              <p:cond delay="0"/>
                            </p:stCondLst>
                            <p:childTnLst>
                              <p:par>
                                <p:cTn id="65" presetID="26" presetClass="entr" presetSubtype="0" fill="hold" grpId="0" nodeType="clickEffect">
                                  <p:stCondLst>
                                    <p:cond delay="0"/>
                                  </p:stCondLst>
                                  <p:childTnLst>
                                    <p:set>
                                      <p:cBhvr>
                                        <p:cTn id="66" dur="1" fill="hold">
                                          <p:stCondLst>
                                            <p:cond delay="0"/>
                                          </p:stCondLst>
                                        </p:cTn>
                                        <p:tgtEl>
                                          <p:spTgt spid="5">
                                            <p:graphicEl>
                                              <a:chart seriesIdx="-4" categoryIdx="3" bldStep="category"/>
                                            </p:graphicEl>
                                          </p:spTgt>
                                        </p:tgtEl>
                                        <p:attrNameLst>
                                          <p:attrName>style.visibility</p:attrName>
                                        </p:attrNameLst>
                                      </p:cBhvr>
                                      <p:to>
                                        <p:strVal val="visible"/>
                                      </p:to>
                                    </p:set>
                                    <p:animEffect transition="in" filter="wipe(down)">
                                      <p:cBhvr>
                                        <p:cTn id="67" dur="580">
                                          <p:stCondLst>
                                            <p:cond delay="0"/>
                                          </p:stCondLst>
                                        </p:cTn>
                                        <p:tgtEl>
                                          <p:spTgt spid="5">
                                            <p:graphicEl>
                                              <a:chart seriesIdx="-4" categoryIdx="3" bldStep="category"/>
                                            </p:graphicEl>
                                          </p:spTgt>
                                        </p:tgtEl>
                                      </p:cBhvr>
                                    </p:animEffect>
                                    <p:anim calcmode="lin" valueType="num">
                                      <p:cBhvr>
                                        <p:cTn id="68" dur="1822" tmFilter="0,0; 0.14,0.36; 0.43,0.73; 0.71,0.91; 1.0,1.0">
                                          <p:stCondLst>
                                            <p:cond delay="0"/>
                                          </p:stCondLst>
                                        </p:cTn>
                                        <p:tgtEl>
                                          <p:spTgt spid="5">
                                            <p:graphicEl>
                                              <a:chart seriesIdx="-4" categoryIdx="3" bldStep="category"/>
                                            </p:graphicEl>
                                          </p:spTgt>
                                        </p:tgtEl>
                                        <p:attrNameLst>
                                          <p:attrName>ppt_x</p:attrName>
                                        </p:attrNameLst>
                                      </p:cBhvr>
                                      <p:tavLst>
                                        <p:tav tm="0">
                                          <p:val>
                                            <p:strVal val="#ppt_x-0.25"/>
                                          </p:val>
                                        </p:tav>
                                        <p:tav tm="100000">
                                          <p:val>
                                            <p:strVal val="#ppt_x"/>
                                          </p:val>
                                        </p:tav>
                                      </p:tavLst>
                                    </p:anim>
                                    <p:anim calcmode="lin" valueType="num">
                                      <p:cBhvr>
                                        <p:cTn id="69" dur="664" tmFilter="0.0,0.0; 0.25,0.07; 0.50,0.2; 0.75,0.467; 1.0,1.0">
                                          <p:stCondLst>
                                            <p:cond delay="0"/>
                                          </p:stCondLst>
                                        </p:cTn>
                                        <p:tgtEl>
                                          <p:spTgt spid="5">
                                            <p:graphicEl>
                                              <a:chart seriesIdx="-4" categoryIdx="3" bldStep="category"/>
                                            </p:graphicEl>
                                          </p:spTgt>
                                        </p:tgtEl>
                                        <p:attrNameLst>
                                          <p:attrName>ppt_y</p:attrName>
                                        </p:attrNameLst>
                                      </p:cBhvr>
                                      <p:tavLst>
                                        <p:tav tm="0" fmla="#ppt_y-sin(pi*$)/3">
                                          <p:val>
                                            <p:fltVal val="0.5"/>
                                          </p:val>
                                        </p:tav>
                                        <p:tav tm="100000">
                                          <p:val>
                                            <p:fltVal val="1"/>
                                          </p:val>
                                        </p:tav>
                                      </p:tavLst>
                                    </p:anim>
                                    <p:anim calcmode="lin" valueType="num">
                                      <p:cBhvr>
                                        <p:cTn id="70" dur="664" tmFilter="0, 0; 0.125,0.2665; 0.25,0.4; 0.375,0.465; 0.5,0.5;  0.625,0.535; 0.75,0.6; 0.875,0.7335; 1,1">
                                          <p:stCondLst>
                                            <p:cond delay="664"/>
                                          </p:stCondLst>
                                        </p:cTn>
                                        <p:tgtEl>
                                          <p:spTgt spid="5">
                                            <p:graphicEl>
                                              <a:chart seriesIdx="-4" categoryIdx="3" bldStep="category"/>
                                            </p:graphicEl>
                                          </p:spTgt>
                                        </p:tgtEl>
                                        <p:attrNameLst>
                                          <p:attrName>ppt_y</p:attrName>
                                        </p:attrNameLst>
                                      </p:cBhvr>
                                      <p:tavLst>
                                        <p:tav tm="0" fmla="#ppt_y-sin(pi*$)/9">
                                          <p:val>
                                            <p:fltVal val="0"/>
                                          </p:val>
                                        </p:tav>
                                        <p:tav tm="100000">
                                          <p:val>
                                            <p:fltVal val="1"/>
                                          </p:val>
                                        </p:tav>
                                      </p:tavLst>
                                    </p:anim>
                                    <p:anim calcmode="lin" valueType="num">
                                      <p:cBhvr>
                                        <p:cTn id="71" dur="332" tmFilter="0, 0; 0.125,0.2665; 0.25,0.4; 0.375,0.465; 0.5,0.5;  0.625,0.535; 0.75,0.6; 0.875,0.7335; 1,1">
                                          <p:stCondLst>
                                            <p:cond delay="1324"/>
                                          </p:stCondLst>
                                        </p:cTn>
                                        <p:tgtEl>
                                          <p:spTgt spid="5">
                                            <p:graphicEl>
                                              <a:chart seriesIdx="-4" categoryIdx="3" bldStep="category"/>
                                            </p:graphicEl>
                                          </p:spTgt>
                                        </p:tgtEl>
                                        <p:attrNameLst>
                                          <p:attrName>ppt_y</p:attrName>
                                        </p:attrNameLst>
                                      </p:cBhvr>
                                      <p:tavLst>
                                        <p:tav tm="0" fmla="#ppt_y-sin(pi*$)/27">
                                          <p:val>
                                            <p:fltVal val="0"/>
                                          </p:val>
                                        </p:tav>
                                        <p:tav tm="100000">
                                          <p:val>
                                            <p:fltVal val="1"/>
                                          </p:val>
                                        </p:tav>
                                      </p:tavLst>
                                    </p:anim>
                                    <p:anim calcmode="lin" valueType="num">
                                      <p:cBhvr>
                                        <p:cTn id="72" dur="164" tmFilter="0, 0; 0.125,0.2665; 0.25,0.4; 0.375,0.465; 0.5,0.5;  0.625,0.535; 0.75,0.6; 0.875,0.7335; 1,1">
                                          <p:stCondLst>
                                            <p:cond delay="1656"/>
                                          </p:stCondLst>
                                        </p:cTn>
                                        <p:tgtEl>
                                          <p:spTgt spid="5">
                                            <p:graphicEl>
                                              <a:chart seriesIdx="-4" categoryIdx="3" bldStep="category"/>
                                            </p:graphicEl>
                                          </p:spTgt>
                                        </p:tgtEl>
                                        <p:attrNameLst>
                                          <p:attrName>ppt_y</p:attrName>
                                        </p:attrNameLst>
                                      </p:cBhvr>
                                      <p:tavLst>
                                        <p:tav tm="0" fmla="#ppt_y-sin(pi*$)/81">
                                          <p:val>
                                            <p:fltVal val="0"/>
                                          </p:val>
                                        </p:tav>
                                        <p:tav tm="100000">
                                          <p:val>
                                            <p:fltVal val="1"/>
                                          </p:val>
                                        </p:tav>
                                      </p:tavLst>
                                    </p:anim>
                                    <p:animScale>
                                      <p:cBhvr>
                                        <p:cTn id="73" dur="26">
                                          <p:stCondLst>
                                            <p:cond delay="650"/>
                                          </p:stCondLst>
                                        </p:cTn>
                                        <p:tgtEl>
                                          <p:spTgt spid="5">
                                            <p:graphicEl>
                                              <a:chart seriesIdx="-4" categoryIdx="3" bldStep="category"/>
                                            </p:graphicEl>
                                          </p:spTgt>
                                        </p:tgtEl>
                                      </p:cBhvr>
                                      <p:to x="100000" y="60000"/>
                                    </p:animScale>
                                    <p:animScale>
                                      <p:cBhvr>
                                        <p:cTn id="74" dur="166" decel="50000">
                                          <p:stCondLst>
                                            <p:cond delay="676"/>
                                          </p:stCondLst>
                                        </p:cTn>
                                        <p:tgtEl>
                                          <p:spTgt spid="5">
                                            <p:graphicEl>
                                              <a:chart seriesIdx="-4" categoryIdx="3" bldStep="category"/>
                                            </p:graphicEl>
                                          </p:spTgt>
                                        </p:tgtEl>
                                      </p:cBhvr>
                                      <p:to x="100000" y="100000"/>
                                    </p:animScale>
                                    <p:animScale>
                                      <p:cBhvr>
                                        <p:cTn id="75" dur="26">
                                          <p:stCondLst>
                                            <p:cond delay="1312"/>
                                          </p:stCondLst>
                                        </p:cTn>
                                        <p:tgtEl>
                                          <p:spTgt spid="5">
                                            <p:graphicEl>
                                              <a:chart seriesIdx="-4" categoryIdx="3" bldStep="category"/>
                                            </p:graphicEl>
                                          </p:spTgt>
                                        </p:tgtEl>
                                      </p:cBhvr>
                                      <p:to x="100000" y="80000"/>
                                    </p:animScale>
                                    <p:animScale>
                                      <p:cBhvr>
                                        <p:cTn id="76" dur="166" decel="50000">
                                          <p:stCondLst>
                                            <p:cond delay="1338"/>
                                          </p:stCondLst>
                                        </p:cTn>
                                        <p:tgtEl>
                                          <p:spTgt spid="5">
                                            <p:graphicEl>
                                              <a:chart seriesIdx="-4" categoryIdx="3" bldStep="category"/>
                                            </p:graphicEl>
                                          </p:spTgt>
                                        </p:tgtEl>
                                      </p:cBhvr>
                                      <p:to x="100000" y="100000"/>
                                    </p:animScale>
                                    <p:animScale>
                                      <p:cBhvr>
                                        <p:cTn id="77" dur="26">
                                          <p:stCondLst>
                                            <p:cond delay="1642"/>
                                          </p:stCondLst>
                                        </p:cTn>
                                        <p:tgtEl>
                                          <p:spTgt spid="5">
                                            <p:graphicEl>
                                              <a:chart seriesIdx="-4" categoryIdx="3" bldStep="category"/>
                                            </p:graphicEl>
                                          </p:spTgt>
                                        </p:tgtEl>
                                      </p:cBhvr>
                                      <p:to x="100000" y="90000"/>
                                    </p:animScale>
                                    <p:animScale>
                                      <p:cBhvr>
                                        <p:cTn id="78" dur="166" decel="50000">
                                          <p:stCondLst>
                                            <p:cond delay="1668"/>
                                          </p:stCondLst>
                                        </p:cTn>
                                        <p:tgtEl>
                                          <p:spTgt spid="5">
                                            <p:graphicEl>
                                              <a:chart seriesIdx="-4" categoryIdx="3" bldStep="category"/>
                                            </p:graphicEl>
                                          </p:spTgt>
                                        </p:tgtEl>
                                      </p:cBhvr>
                                      <p:to x="100000" y="100000"/>
                                    </p:animScale>
                                    <p:animScale>
                                      <p:cBhvr>
                                        <p:cTn id="79" dur="26">
                                          <p:stCondLst>
                                            <p:cond delay="1808"/>
                                          </p:stCondLst>
                                        </p:cTn>
                                        <p:tgtEl>
                                          <p:spTgt spid="5">
                                            <p:graphicEl>
                                              <a:chart seriesIdx="-4" categoryIdx="3" bldStep="category"/>
                                            </p:graphicEl>
                                          </p:spTgt>
                                        </p:tgtEl>
                                      </p:cBhvr>
                                      <p:to x="100000" y="95000"/>
                                    </p:animScale>
                                    <p:animScale>
                                      <p:cBhvr>
                                        <p:cTn id="80" dur="166" decel="50000">
                                          <p:stCondLst>
                                            <p:cond delay="1834"/>
                                          </p:stCondLst>
                                        </p:cTn>
                                        <p:tgtEl>
                                          <p:spTgt spid="5">
                                            <p:graphicEl>
                                              <a:chart seriesIdx="-4" categoryIdx="3" bldStep="category"/>
                                            </p:graphicEl>
                                          </p:spTgt>
                                        </p:tgtEl>
                                      </p:cBhvr>
                                      <p:to x="100000" y="100000"/>
                                    </p:animScale>
                                  </p:childTnLst>
                                </p:cTn>
                              </p:par>
                            </p:childTnLst>
                          </p:cTn>
                        </p:par>
                      </p:childTnLst>
                    </p:cTn>
                  </p:par>
                  <p:par>
                    <p:cTn id="81" fill="hold">
                      <p:stCondLst>
                        <p:cond delay="indefinite"/>
                      </p:stCondLst>
                      <p:childTnLst>
                        <p:par>
                          <p:cTn id="82" fill="hold">
                            <p:stCondLst>
                              <p:cond delay="0"/>
                            </p:stCondLst>
                            <p:childTnLst>
                              <p:par>
                                <p:cTn id="83" presetID="21" presetClass="entr" presetSubtype="1" fill="hold" grpId="0" nodeType="clickEffect">
                                  <p:stCondLst>
                                    <p:cond delay="0"/>
                                  </p:stCondLst>
                                  <p:childTnLst>
                                    <p:set>
                                      <p:cBhvr>
                                        <p:cTn id="84" dur="1" fill="hold">
                                          <p:stCondLst>
                                            <p:cond delay="0"/>
                                          </p:stCondLst>
                                        </p:cTn>
                                        <p:tgtEl>
                                          <p:spTgt spid="3">
                                            <p:bg/>
                                          </p:spTgt>
                                        </p:tgtEl>
                                        <p:attrNameLst>
                                          <p:attrName>style.visibility</p:attrName>
                                        </p:attrNameLst>
                                      </p:cBhvr>
                                      <p:to>
                                        <p:strVal val="visible"/>
                                      </p:to>
                                    </p:set>
                                    <p:animEffect transition="in" filter="wheel(1)">
                                      <p:cBhvr>
                                        <p:cTn id="85" dur="2000"/>
                                        <p:tgtEl>
                                          <p:spTgt spid="3">
                                            <p:bg/>
                                          </p:spTgt>
                                        </p:tgtEl>
                                      </p:cBhvr>
                                    </p:animEffect>
                                  </p:childTnLst>
                                </p:cTn>
                              </p:par>
                            </p:childTnLst>
                          </p:cTn>
                        </p:par>
                      </p:childTnLst>
                    </p:cTn>
                  </p:par>
                  <p:par>
                    <p:cTn id="86" fill="hold">
                      <p:stCondLst>
                        <p:cond delay="indefinite"/>
                      </p:stCondLst>
                      <p:childTnLst>
                        <p:par>
                          <p:cTn id="87" fill="hold">
                            <p:stCondLst>
                              <p:cond delay="0"/>
                            </p:stCondLst>
                            <p:childTnLst>
                              <p:par>
                                <p:cTn id="88" presetID="21" presetClass="entr" presetSubtype="1" fill="hold" grpId="0" nodeType="clickEffect">
                                  <p:stCondLst>
                                    <p:cond delay="0"/>
                                  </p:stCondLst>
                                  <p:childTnLst>
                                    <p:set>
                                      <p:cBhvr>
                                        <p:cTn id="89" dur="1" fill="hold">
                                          <p:stCondLst>
                                            <p:cond delay="0"/>
                                          </p:stCondLst>
                                        </p:cTn>
                                        <p:tgtEl>
                                          <p:spTgt spid="3">
                                            <p:txEl>
                                              <p:pRg st="0" end="0"/>
                                            </p:txEl>
                                          </p:spTgt>
                                        </p:tgtEl>
                                        <p:attrNameLst>
                                          <p:attrName>style.visibility</p:attrName>
                                        </p:attrNameLst>
                                      </p:cBhvr>
                                      <p:to>
                                        <p:strVal val="visible"/>
                                      </p:to>
                                    </p:set>
                                    <p:animEffect transition="in" filter="wheel(1)">
                                      <p:cBhvr>
                                        <p:cTn id="90" dur="2000"/>
                                        <p:tgtEl>
                                          <p:spTgt spid="3">
                                            <p:txEl>
                                              <p:pRg st="0" end="0"/>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21" presetClass="entr" presetSubtype="1" fill="hold" grpId="0" nodeType="clickEffect">
                                  <p:stCondLst>
                                    <p:cond delay="0"/>
                                  </p:stCondLst>
                                  <p:childTnLst>
                                    <p:set>
                                      <p:cBhvr>
                                        <p:cTn id="94" dur="1" fill="hold">
                                          <p:stCondLst>
                                            <p:cond delay="0"/>
                                          </p:stCondLst>
                                        </p:cTn>
                                        <p:tgtEl>
                                          <p:spTgt spid="3">
                                            <p:txEl>
                                              <p:pRg st="1" end="1"/>
                                            </p:txEl>
                                          </p:spTgt>
                                        </p:tgtEl>
                                        <p:attrNameLst>
                                          <p:attrName>style.visibility</p:attrName>
                                        </p:attrNameLst>
                                      </p:cBhvr>
                                      <p:to>
                                        <p:strVal val="visible"/>
                                      </p:to>
                                    </p:set>
                                    <p:animEffect transition="in" filter="wheel(1)">
                                      <p:cBhvr>
                                        <p:cTn id="9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Graphic spid="5" grpId="0">
        <p:bldSub>
          <a:bldChart bld="category"/>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7150"/>
            <a:ext cx="8915400" cy="533400"/>
          </a:xfrm>
        </p:spPr>
        <p:txBody>
          <a:bodyPr>
            <a:normAutofit fontScale="90000"/>
          </a:bodyPr>
          <a:lstStyle/>
          <a:p>
            <a:r>
              <a:rPr lang="en-US" b="1" dirty="0" err="1" smtClean="0"/>
              <a:t>Cont</a:t>
            </a:r>
            <a:r>
              <a:rPr lang="en-US" b="1" dirty="0" smtClean="0"/>
              <a:t>………..</a:t>
            </a:r>
            <a:endParaRPr lang="en-US" b="1" dirty="0"/>
          </a:p>
        </p:txBody>
      </p:sp>
      <p:sp>
        <p:nvSpPr>
          <p:cNvPr id="3" name="Content Placeholder 2"/>
          <p:cNvSpPr>
            <a:spLocks noGrp="1"/>
          </p:cNvSpPr>
          <p:nvPr>
            <p:ph idx="1"/>
          </p:nvPr>
        </p:nvSpPr>
        <p:spPr>
          <a:xfrm>
            <a:off x="152400" y="666750"/>
            <a:ext cx="8839200" cy="4267200"/>
          </a:xfrm>
        </p:spPr>
        <p:txBody>
          <a:bodyPr>
            <a:normAutofit fontScale="92500" lnSpcReduction="10000"/>
          </a:bodyPr>
          <a:lstStyle/>
          <a:p>
            <a:pPr>
              <a:buClrTx/>
              <a:buSzPct val="113000"/>
              <a:buFont typeface="Wingdings" pitchFamily="2" charset="2"/>
              <a:buChar char="q"/>
            </a:pPr>
            <a:r>
              <a:rPr lang="en-US" sz="4200" dirty="0" smtClean="0"/>
              <a:t> Strategic </a:t>
            </a:r>
            <a:r>
              <a:rPr lang="en-US" sz="4200" dirty="0"/>
              <a:t>Objective, Priorities and Directions of the </a:t>
            </a:r>
            <a:r>
              <a:rPr lang="en-US" sz="4200" dirty="0" smtClean="0"/>
              <a:t>Education sector in Somali Plan(Ch.2)</a:t>
            </a:r>
          </a:p>
          <a:p>
            <a:pPr>
              <a:buClrTx/>
              <a:buSzPct val="100000"/>
              <a:buFont typeface="Wingdings" pitchFamily="2" charset="2"/>
              <a:buChar char="q"/>
            </a:pPr>
            <a:r>
              <a:rPr lang="en-US" sz="4200" dirty="0"/>
              <a:t> </a:t>
            </a:r>
            <a:r>
              <a:rPr lang="en-US" sz="4200" dirty="0" smtClean="0"/>
              <a:t>Strategic </a:t>
            </a:r>
            <a:r>
              <a:rPr lang="en-US" sz="4200" dirty="0"/>
              <a:t>directions for Somali regional education </a:t>
            </a:r>
            <a:r>
              <a:rPr lang="en-US" sz="4200" dirty="0" smtClean="0"/>
              <a:t>sector(Ch.2)</a:t>
            </a:r>
          </a:p>
          <a:p>
            <a:pPr>
              <a:buClrTx/>
              <a:buSzPct val="100000"/>
              <a:buFont typeface="Wingdings" pitchFamily="2" charset="2"/>
              <a:buChar char="q"/>
            </a:pPr>
            <a:r>
              <a:rPr lang="en-US" sz="4200" dirty="0" smtClean="0"/>
              <a:t>Goals </a:t>
            </a:r>
            <a:r>
              <a:rPr lang="en-US" sz="4200" dirty="0"/>
              <a:t>of the </a:t>
            </a:r>
            <a:r>
              <a:rPr lang="en-US" sz="4200" dirty="0" smtClean="0"/>
              <a:t>New Regional Education plan(Ch.3)</a:t>
            </a:r>
          </a:p>
        </p:txBody>
      </p:sp>
    </p:spTree>
    <p:extLst>
      <p:ext uri="{BB962C8B-B14F-4D97-AF65-F5344CB8AC3E}">
        <p14:creationId xmlns:p14="http://schemas.microsoft.com/office/powerpoint/2010/main" val="3331354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5764"/>
            <a:ext cx="3505200" cy="585786"/>
          </a:xfrm>
          <a:ln>
            <a:solidFill>
              <a:srgbClr val="FF0000"/>
            </a:solidFill>
          </a:ln>
        </p:spPr>
        <p:txBody>
          <a:bodyPr/>
          <a:lstStyle/>
          <a:p>
            <a:pPr algn="ctr"/>
            <a:r>
              <a:rPr lang="en-US" sz="2800" b="1" dirty="0" smtClean="0">
                <a:solidFill>
                  <a:srgbClr val="04617B"/>
                </a:solidFill>
              </a:rPr>
              <a:t>Secondary Schools</a:t>
            </a:r>
            <a:endParaRPr lang="en-US" sz="2800" dirty="0"/>
          </a:p>
        </p:txBody>
      </p:sp>
      <p:sp>
        <p:nvSpPr>
          <p:cNvPr id="3" name="Text Placeholder 2"/>
          <p:cNvSpPr>
            <a:spLocks noGrp="1"/>
          </p:cNvSpPr>
          <p:nvPr>
            <p:ph type="body" idx="2"/>
          </p:nvPr>
        </p:nvSpPr>
        <p:spPr>
          <a:xfrm>
            <a:off x="152400" y="1047750"/>
            <a:ext cx="3276600" cy="3810000"/>
          </a:xfrm>
          <a:ln>
            <a:solidFill>
              <a:srgbClr val="FF0000"/>
            </a:solidFill>
          </a:ln>
        </p:spPr>
        <p:txBody>
          <a:bodyPr>
            <a:normAutofit/>
          </a:bodyPr>
          <a:lstStyle/>
          <a:p>
            <a:pPr marL="285750" indent="-285750" algn="just">
              <a:buFont typeface="Wingdings" pitchFamily="2" charset="2"/>
              <a:buChar char="ü"/>
            </a:pPr>
            <a:r>
              <a:rPr lang="en-US" sz="3000" dirty="0" smtClean="0">
                <a:ea typeface="Calibri"/>
              </a:rPr>
              <a:t>Secondary schools conducted Inspection assessment by the teams </a:t>
            </a:r>
            <a:endParaRPr lang="en-US" sz="3000"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451334313"/>
              </p:ext>
            </p:extLst>
          </p:nvPr>
        </p:nvGraphicFramePr>
        <p:xfrm>
          <a:off x="3575050" y="514350"/>
          <a:ext cx="5416550"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69998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5">
                                            <p:graphicEl>
                                              <a:chart seriesIdx="-4" categoryIdx="0" bldStep="category"/>
                                            </p:graphicEl>
                                          </p:spTgt>
                                        </p:tgtEl>
                                        <p:attrNameLst>
                                          <p:attrName>style.visibility</p:attrName>
                                        </p:attrNameLst>
                                      </p:cBhvr>
                                      <p:to>
                                        <p:strVal val="visible"/>
                                      </p:to>
                                    </p:set>
                                    <p:animEffect transition="in" filter="wheel(1)">
                                      <p:cBhvr>
                                        <p:cTn id="14" dur="2000"/>
                                        <p:tgtEl>
                                          <p:spTgt spid="5">
                                            <p:graphicEl>
                                              <a:chart seriesIdx="-4" categoryIdx="0" bldStep="category"/>
                                            </p:graphic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5">
                                            <p:graphicEl>
                                              <a:chart seriesIdx="-4" categoryIdx="1" bldStep="category"/>
                                            </p:graphicEl>
                                          </p:spTgt>
                                        </p:tgtEl>
                                        <p:attrNameLst>
                                          <p:attrName>style.visibility</p:attrName>
                                        </p:attrNameLst>
                                      </p:cBhvr>
                                      <p:to>
                                        <p:strVal val="visible"/>
                                      </p:to>
                                    </p:set>
                                    <p:animEffect transition="in" filter="wheel(1)">
                                      <p:cBhvr>
                                        <p:cTn id="19" dur="2000"/>
                                        <p:tgtEl>
                                          <p:spTgt spid="5">
                                            <p:graphicEl>
                                              <a:chart seriesIdx="-4" categoryIdx="1" bldStep="category"/>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5">
                                            <p:graphicEl>
                                              <a:chart seriesIdx="-4" categoryIdx="2" bldStep="category"/>
                                            </p:graphicEl>
                                          </p:spTgt>
                                        </p:tgtEl>
                                        <p:attrNameLst>
                                          <p:attrName>style.visibility</p:attrName>
                                        </p:attrNameLst>
                                      </p:cBhvr>
                                      <p:to>
                                        <p:strVal val="visible"/>
                                      </p:to>
                                    </p:set>
                                    <p:animEffect transition="in" filter="wheel(1)">
                                      <p:cBhvr>
                                        <p:cTn id="24" dur="2000"/>
                                        <p:tgtEl>
                                          <p:spTgt spid="5">
                                            <p:graphicEl>
                                              <a:chart seriesIdx="-4" categoryIdx="2" bldStep="category"/>
                                            </p:graphicEl>
                                          </p:spTgt>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grpId="0" nodeType="clickEffect">
                                  <p:stCondLst>
                                    <p:cond delay="0"/>
                                  </p:stCondLst>
                                  <p:childTnLst>
                                    <p:set>
                                      <p:cBhvr>
                                        <p:cTn id="28" dur="1" fill="hold">
                                          <p:stCondLst>
                                            <p:cond delay="0"/>
                                          </p:stCondLst>
                                        </p:cTn>
                                        <p:tgtEl>
                                          <p:spTgt spid="5">
                                            <p:graphicEl>
                                              <a:chart seriesIdx="-4" categoryIdx="3" bldStep="category"/>
                                            </p:graphicEl>
                                          </p:spTgt>
                                        </p:tgtEl>
                                        <p:attrNameLst>
                                          <p:attrName>style.visibility</p:attrName>
                                        </p:attrNameLst>
                                      </p:cBhvr>
                                      <p:to>
                                        <p:strVal val="visible"/>
                                      </p:to>
                                    </p:set>
                                    <p:animEffect transition="in" filter="wheel(1)">
                                      <p:cBhvr>
                                        <p:cTn id="29" dur="2000"/>
                                        <p:tgtEl>
                                          <p:spTgt spid="5">
                                            <p:graphicEl>
                                              <a:chart seriesIdx="-4" categoryIdx="3" bldStep="category"/>
                                            </p:graphic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3">
                                            <p:bg/>
                                          </p:spTgt>
                                        </p:tgtEl>
                                        <p:attrNameLst>
                                          <p:attrName>style.visibility</p:attrName>
                                        </p:attrNameLst>
                                      </p:cBhvr>
                                      <p:to>
                                        <p:strVal val="visible"/>
                                      </p:to>
                                    </p:set>
                                    <p:anim calcmode="lin" valueType="num">
                                      <p:cBhvr additive="base">
                                        <p:cTn id="34" dur="500" fill="hold"/>
                                        <p:tgtEl>
                                          <p:spTgt spid="3">
                                            <p:bg/>
                                          </p:spTgt>
                                        </p:tgtEl>
                                        <p:attrNameLst>
                                          <p:attrName>ppt_x</p:attrName>
                                        </p:attrNameLst>
                                      </p:cBhvr>
                                      <p:tavLst>
                                        <p:tav tm="0">
                                          <p:val>
                                            <p:strVal val="#ppt_x"/>
                                          </p:val>
                                        </p:tav>
                                        <p:tav tm="100000">
                                          <p:val>
                                            <p:strVal val="#ppt_x"/>
                                          </p:val>
                                        </p:tav>
                                      </p:tavLst>
                                    </p:anim>
                                    <p:anim calcmode="lin" valueType="num">
                                      <p:cBhvr additive="base">
                                        <p:cTn id="35"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3">
                                            <p:txEl>
                                              <p:pRg st="0" end="0"/>
                                            </p:txEl>
                                          </p:spTgt>
                                        </p:tgtEl>
                                        <p:attrNameLst>
                                          <p:attrName>style.visibility</p:attrName>
                                        </p:attrNameLst>
                                      </p:cBhvr>
                                      <p:to>
                                        <p:strVal val="visible"/>
                                      </p:to>
                                    </p:set>
                                    <p:anim calcmode="lin" valueType="num">
                                      <p:cBhvr additive="base">
                                        <p:cTn id="40"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Graphic spid="5" grpId="0">
        <p:bldSub>
          <a:bldChart bld="category"/>
        </p:bldSub>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350"/>
            <a:ext cx="8229600" cy="685800"/>
          </a:xfrm>
          <a:ln>
            <a:solidFill>
              <a:srgbClr val="FF0000"/>
            </a:solidFill>
          </a:ln>
        </p:spPr>
        <p:txBody>
          <a:bodyPr>
            <a:normAutofit/>
          </a:bodyPr>
          <a:lstStyle/>
          <a:p>
            <a:pPr algn="ctr"/>
            <a:r>
              <a:rPr lang="en-US" sz="4000" b="1" dirty="0" smtClean="0"/>
              <a:t>Internal Efficiency</a:t>
            </a:r>
            <a:endParaRPr lang="en-US" sz="4000" b="1" dirty="0"/>
          </a:p>
        </p:txBody>
      </p:sp>
      <p:sp>
        <p:nvSpPr>
          <p:cNvPr id="5" name="Content Placeholder 4"/>
          <p:cNvSpPr>
            <a:spLocks noGrp="1"/>
          </p:cNvSpPr>
          <p:nvPr>
            <p:ph idx="1"/>
          </p:nvPr>
        </p:nvSpPr>
        <p:spPr>
          <a:xfrm>
            <a:off x="228600" y="895350"/>
            <a:ext cx="8686800" cy="3848100"/>
          </a:xfrm>
          <a:ln>
            <a:solidFill>
              <a:srgbClr val="FF0000"/>
            </a:solidFill>
          </a:ln>
        </p:spPr>
        <p:txBody>
          <a:bodyPr/>
          <a:lstStyle/>
          <a:p>
            <a:pPr>
              <a:buFont typeface="Wingdings" pitchFamily="2" charset="2"/>
              <a:buChar char="Ø"/>
            </a:pPr>
            <a:r>
              <a:rPr lang="en-US" dirty="0" smtClean="0"/>
              <a:t> </a:t>
            </a:r>
            <a:r>
              <a:rPr lang="en-US" sz="3000" dirty="0" smtClean="0"/>
              <a:t>Primary </a:t>
            </a:r>
            <a:r>
              <a:rPr lang="en-US" sz="3000" dirty="0"/>
              <a:t>school (1-8) promotion rate was </a:t>
            </a:r>
            <a:r>
              <a:rPr lang="en-US" sz="3000" b="1" dirty="0" smtClean="0"/>
              <a:t>81.5%</a:t>
            </a:r>
            <a:r>
              <a:rPr lang="en-US" sz="3000" dirty="0" smtClean="0"/>
              <a:t> </a:t>
            </a:r>
            <a:r>
              <a:rPr lang="en-US" sz="3000" dirty="0"/>
              <a:t>in 2007E.C and in 2011E.C the promotion rate stood at </a:t>
            </a:r>
            <a:r>
              <a:rPr lang="en-US" sz="3000" dirty="0" smtClean="0"/>
              <a:t>85% </a:t>
            </a:r>
            <a:r>
              <a:rPr lang="en-US" sz="3000" dirty="0"/>
              <a:t>(male </a:t>
            </a:r>
            <a:r>
              <a:rPr lang="en-US" sz="3000" b="1" dirty="0" smtClean="0"/>
              <a:t>86%</a:t>
            </a:r>
            <a:r>
              <a:rPr lang="en-US" sz="3000" dirty="0" smtClean="0"/>
              <a:t>, </a:t>
            </a:r>
            <a:r>
              <a:rPr lang="en-US" sz="3000" dirty="0"/>
              <a:t>female </a:t>
            </a:r>
            <a:r>
              <a:rPr lang="en-US" sz="3000" b="1" dirty="0" smtClean="0"/>
              <a:t>84%</a:t>
            </a:r>
            <a:r>
              <a:rPr lang="en-US" sz="3000" dirty="0" smtClean="0"/>
              <a:t>). </a:t>
            </a:r>
            <a:r>
              <a:rPr lang="en-US" sz="3000" dirty="0"/>
              <a:t>Primary school (1-8) repetition rate was </a:t>
            </a:r>
            <a:r>
              <a:rPr lang="en-US" sz="3000" b="1" dirty="0" smtClean="0"/>
              <a:t>8% </a:t>
            </a:r>
            <a:r>
              <a:rPr lang="en-US" sz="3000" dirty="0"/>
              <a:t>(male </a:t>
            </a:r>
            <a:r>
              <a:rPr lang="en-US" sz="3000" dirty="0" smtClean="0"/>
              <a:t>7%, </a:t>
            </a:r>
            <a:r>
              <a:rPr lang="en-US" sz="3000" dirty="0"/>
              <a:t>female </a:t>
            </a:r>
            <a:r>
              <a:rPr lang="en-US" sz="3000" dirty="0" smtClean="0"/>
              <a:t>9%) </a:t>
            </a:r>
            <a:r>
              <a:rPr lang="en-US" sz="3000" dirty="0"/>
              <a:t>in 2008E.C and in 2011E.C the repetition rate stood at </a:t>
            </a:r>
            <a:r>
              <a:rPr lang="en-US" sz="3000" dirty="0" smtClean="0"/>
              <a:t>6% </a:t>
            </a:r>
            <a:r>
              <a:rPr lang="en-US" sz="3000" dirty="0"/>
              <a:t>(male </a:t>
            </a:r>
            <a:r>
              <a:rPr lang="en-US" sz="3000" dirty="0" smtClean="0"/>
              <a:t>5.5%, </a:t>
            </a:r>
            <a:r>
              <a:rPr lang="en-US" sz="3000" dirty="0"/>
              <a:t>female </a:t>
            </a:r>
            <a:r>
              <a:rPr lang="en-US" sz="3000" dirty="0" smtClean="0"/>
              <a:t>6.5%), as can be seen below.</a:t>
            </a:r>
            <a:endParaRPr lang="en-US" sz="3000" dirty="0"/>
          </a:p>
          <a:p>
            <a:endParaRPr lang="en-US" dirty="0"/>
          </a:p>
        </p:txBody>
      </p:sp>
    </p:spTree>
    <p:extLst>
      <p:ext uri="{BB962C8B-B14F-4D97-AF65-F5344CB8AC3E}">
        <p14:creationId xmlns:p14="http://schemas.microsoft.com/office/powerpoint/2010/main" val="3483797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8" fill="hold" grpId="0" nodeType="clickEffect">
                                  <p:stCondLst>
                                    <p:cond delay="0"/>
                                  </p:stCondLst>
                                  <p:childTnLst>
                                    <p:set>
                                      <p:cBhvr>
                                        <p:cTn id="12" dur="1" fill="hold">
                                          <p:stCondLst>
                                            <p:cond delay="0"/>
                                          </p:stCondLst>
                                        </p:cTn>
                                        <p:tgtEl>
                                          <p:spTgt spid="5">
                                            <p:bg/>
                                          </p:spTgt>
                                        </p:tgtEl>
                                        <p:attrNameLst>
                                          <p:attrName>style.visibility</p:attrName>
                                        </p:attrNameLst>
                                      </p:cBhvr>
                                      <p:to>
                                        <p:strVal val="visible"/>
                                      </p:to>
                                    </p:set>
                                    <p:animEffect transition="in" filter="wheel(8)">
                                      <p:cBhvr>
                                        <p:cTn id="13" dur="2000"/>
                                        <p:tgtEl>
                                          <p:spTgt spid="5">
                                            <p:bg/>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8" fill="hold" grpId="0" nodeType="clickEffect">
                                  <p:stCondLst>
                                    <p:cond delay="0"/>
                                  </p:stCondLst>
                                  <p:childTnLst>
                                    <p:set>
                                      <p:cBhvr>
                                        <p:cTn id="17" dur="1" fill="hold">
                                          <p:stCondLst>
                                            <p:cond delay="0"/>
                                          </p:stCondLst>
                                        </p:cTn>
                                        <p:tgtEl>
                                          <p:spTgt spid="5">
                                            <p:txEl>
                                              <p:pRg st="0" end="0"/>
                                            </p:txEl>
                                          </p:spTgt>
                                        </p:tgtEl>
                                        <p:attrNameLst>
                                          <p:attrName>style.visibility</p:attrName>
                                        </p:attrNameLst>
                                      </p:cBhvr>
                                      <p:to>
                                        <p:strVal val="visible"/>
                                      </p:to>
                                    </p:set>
                                    <p:animEffect transition="in" filter="wheel(8)">
                                      <p:cBhvr>
                                        <p:cTn id="18"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229600" cy="685800"/>
          </a:xfrm>
          <a:ln>
            <a:solidFill>
              <a:srgbClr val="FF0000"/>
            </a:solidFill>
          </a:ln>
        </p:spPr>
        <p:txBody>
          <a:bodyPr>
            <a:normAutofit fontScale="90000"/>
          </a:bodyPr>
          <a:lstStyle/>
          <a:p>
            <a:r>
              <a:rPr lang="en-US" dirty="0" err="1" smtClean="0"/>
              <a:t>Cont</a:t>
            </a:r>
            <a:r>
              <a:rPr lang="en-US" dirty="0" smtClean="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20077187"/>
              </p:ext>
            </p:extLst>
          </p:nvPr>
        </p:nvGraphicFramePr>
        <p:xfrm>
          <a:off x="304798" y="1200146"/>
          <a:ext cx="8534401" cy="3607340"/>
        </p:xfrm>
        <a:graphic>
          <a:graphicData uri="http://schemas.openxmlformats.org/drawingml/2006/table">
            <a:tbl>
              <a:tblPr firstRow="1" firstCol="1" bandRow="1">
                <a:tableStyleId>{5C22544A-7EE6-4342-B048-85BDC9FD1C3A}</a:tableStyleId>
              </a:tblPr>
              <a:tblGrid>
                <a:gridCol w="966639"/>
                <a:gridCol w="1589866"/>
                <a:gridCol w="1589866"/>
                <a:gridCol w="1844244"/>
                <a:gridCol w="2543786"/>
              </a:tblGrid>
              <a:tr h="1162651">
                <a:tc>
                  <a:txBody>
                    <a:bodyPr/>
                    <a:lstStyle/>
                    <a:p>
                      <a:pPr marL="0" marR="0" algn="ctr">
                        <a:lnSpc>
                          <a:spcPct val="150000"/>
                        </a:lnSpc>
                        <a:spcBef>
                          <a:spcPts val="600"/>
                        </a:spcBef>
                        <a:spcAft>
                          <a:spcPts val="300"/>
                        </a:spcAft>
                      </a:pPr>
                      <a:r>
                        <a:rPr lang="en-US" sz="1800" dirty="0">
                          <a:effectLst/>
                        </a:rPr>
                        <a:t>Years</a:t>
                      </a:r>
                    </a:p>
                    <a:p>
                      <a:pPr marL="0" marR="0" algn="ctr">
                        <a:lnSpc>
                          <a:spcPct val="150000"/>
                        </a:lnSpc>
                        <a:spcBef>
                          <a:spcPts val="600"/>
                        </a:spcBef>
                        <a:spcAft>
                          <a:spcPts val="300"/>
                        </a:spcAft>
                      </a:pPr>
                      <a:r>
                        <a:rPr lang="en-US" sz="1800" dirty="0">
                          <a:effectLst/>
                        </a:rPr>
                        <a:t>(E.C)</a:t>
                      </a:r>
                      <a:endParaRPr lang="en-US" sz="1800" dirty="0">
                        <a:effectLst/>
                        <a:latin typeface="Calibri"/>
                        <a:ea typeface="Calibri"/>
                        <a:cs typeface="Times New Roman"/>
                      </a:endParaRPr>
                    </a:p>
                  </a:txBody>
                  <a:tcPr marL="68580" marR="68580" marT="0" marB="0"/>
                </a:tc>
                <a:tc>
                  <a:txBody>
                    <a:bodyPr/>
                    <a:lstStyle/>
                    <a:p>
                      <a:pPr marL="0" marR="0" algn="ctr">
                        <a:lnSpc>
                          <a:spcPct val="150000"/>
                        </a:lnSpc>
                        <a:spcBef>
                          <a:spcPts val="600"/>
                        </a:spcBef>
                        <a:spcAft>
                          <a:spcPts val="300"/>
                        </a:spcAft>
                      </a:pPr>
                      <a:r>
                        <a:rPr lang="en-US" sz="1800" dirty="0">
                          <a:effectLst/>
                          <a:latin typeface="Bookman Old Style" pitchFamily="18" charset="0"/>
                        </a:rPr>
                        <a:t>Grade 1 Dropout Rate (DR)</a:t>
                      </a:r>
                      <a:endParaRPr lang="en-US" sz="1800" dirty="0">
                        <a:effectLst/>
                        <a:latin typeface="Bookman Old Style" pitchFamily="18" charset="0"/>
                        <a:ea typeface="Calibri"/>
                        <a:cs typeface="Times New Roman"/>
                      </a:endParaRPr>
                    </a:p>
                  </a:txBody>
                  <a:tcPr marL="68580" marR="68580" marT="0" marB="0"/>
                </a:tc>
                <a:tc>
                  <a:txBody>
                    <a:bodyPr/>
                    <a:lstStyle/>
                    <a:p>
                      <a:pPr marL="0" marR="0" algn="ctr">
                        <a:lnSpc>
                          <a:spcPct val="150000"/>
                        </a:lnSpc>
                        <a:spcBef>
                          <a:spcPts val="600"/>
                        </a:spcBef>
                        <a:spcAft>
                          <a:spcPts val="300"/>
                        </a:spcAft>
                      </a:pPr>
                      <a:r>
                        <a:rPr lang="en-US" sz="1800" dirty="0">
                          <a:effectLst/>
                          <a:latin typeface="Bookman Old Style" pitchFamily="18" charset="0"/>
                        </a:rPr>
                        <a:t>Dropout Rate (DR)</a:t>
                      </a:r>
                      <a:endParaRPr lang="en-US" sz="1800" dirty="0">
                        <a:effectLst/>
                        <a:latin typeface="Bookman Old Style" pitchFamily="18" charset="0"/>
                        <a:ea typeface="Calibri"/>
                        <a:cs typeface="Times New Roman"/>
                      </a:endParaRPr>
                    </a:p>
                  </a:txBody>
                  <a:tcPr marL="68580" marR="68580" marT="0" marB="0"/>
                </a:tc>
                <a:tc>
                  <a:txBody>
                    <a:bodyPr/>
                    <a:lstStyle/>
                    <a:p>
                      <a:pPr marL="0" marR="0" algn="ctr">
                        <a:lnSpc>
                          <a:spcPct val="150000"/>
                        </a:lnSpc>
                        <a:spcBef>
                          <a:spcPts val="600"/>
                        </a:spcBef>
                        <a:spcAft>
                          <a:spcPts val="300"/>
                        </a:spcAft>
                      </a:pPr>
                      <a:r>
                        <a:rPr lang="en-US" sz="1800" dirty="0">
                          <a:effectLst/>
                          <a:latin typeface="Bookman Old Style" pitchFamily="18" charset="0"/>
                        </a:rPr>
                        <a:t>Repetition Rate (RR)</a:t>
                      </a:r>
                      <a:endParaRPr lang="en-US" sz="1800" dirty="0">
                        <a:effectLst/>
                        <a:latin typeface="Bookman Old Style" pitchFamily="18" charset="0"/>
                        <a:ea typeface="Calibri"/>
                        <a:cs typeface="Times New Roman"/>
                      </a:endParaRPr>
                    </a:p>
                  </a:txBody>
                  <a:tcPr marL="68580" marR="68580" marT="0" marB="0"/>
                </a:tc>
                <a:tc>
                  <a:txBody>
                    <a:bodyPr/>
                    <a:lstStyle/>
                    <a:p>
                      <a:pPr marL="0" marR="0" algn="ctr">
                        <a:lnSpc>
                          <a:spcPct val="150000"/>
                        </a:lnSpc>
                        <a:spcBef>
                          <a:spcPts val="600"/>
                        </a:spcBef>
                        <a:spcAft>
                          <a:spcPts val="300"/>
                        </a:spcAft>
                      </a:pPr>
                      <a:r>
                        <a:rPr lang="en-US" sz="1800" dirty="0">
                          <a:effectLst/>
                          <a:latin typeface="Bookman Old Style" pitchFamily="18" charset="0"/>
                        </a:rPr>
                        <a:t>Promotion Rate (PR)</a:t>
                      </a:r>
                      <a:endParaRPr lang="en-US" sz="1800" dirty="0">
                        <a:effectLst/>
                        <a:latin typeface="Bookman Old Style" pitchFamily="18" charset="0"/>
                        <a:ea typeface="Calibri"/>
                        <a:cs typeface="Times New Roman"/>
                      </a:endParaRPr>
                    </a:p>
                  </a:txBody>
                  <a:tcPr marL="68580" marR="68580" marT="0" marB="0"/>
                </a:tc>
              </a:tr>
              <a:tr h="544100">
                <a:tc>
                  <a:txBody>
                    <a:bodyPr/>
                    <a:lstStyle/>
                    <a:p>
                      <a:pPr marL="0" marR="0" algn="just">
                        <a:lnSpc>
                          <a:spcPct val="150000"/>
                        </a:lnSpc>
                        <a:spcBef>
                          <a:spcPts val="600"/>
                        </a:spcBef>
                        <a:spcAft>
                          <a:spcPts val="300"/>
                        </a:spcAft>
                      </a:pPr>
                      <a:r>
                        <a:rPr lang="en-US" sz="1800" dirty="0">
                          <a:effectLst/>
                          <a:latin typeface="Bookman Old Style" pitchFamily="18" charset="0"/>
                        </a:rPr>
                        <a:t>2007</a:t>
                      </a:r>
                      <a:endParaRPr lang="en-US" sz="1800" dirty="0">
                        <a:effectLst/>
                        <a:latin typeface="Bookman Old Style" pitchFamily="18" charset="0"/>
                        <a:ea typeface="Calibri"/>
                        <a:cs typeface="Times New Roman"/>
                      </a:endParaRPr>
                    </a:p>
                  </a:txBody>
                  <a:tcPr marL="68580" marR="68580" marT="0" marB="0"/>
                </a:tc>
                <a:tc>
                  <a:txBody>
                    <a:bodyPr/>
                    <a:lstStyle/>
                    <a:p>
                      <a:pPr marL="0" marR="0" algn="just">
                        <a:lnSpc>
                          <a:spcPct val="150000"/>
                        </a:lnSpc>
                        <a:spcBef>
                          <a:spcPts val="600"/>
                        </a:spcBef>
                        <a:spcAft>
                          <a:spcPts val="300"/>
                        </a:spcAft>
                      </a:pPr>
                      <a:r>
                        <a:rPr lang="en-US" sz="2000" dirty="0">
                          <a:effectLst/>
                          <a:latin typeface="Bookman Old Style" pitchFamily="18" charset="0"/>
                        </a:rPr>
                        <a:t>8%</a:t>
                      </a:r>
                      <a:endParaRPr lang="en-US" sz="2000" dirty="0">
                        <a:effectLst/>
                        <a:latin typeface="Bookman Old Style" pitchFamily="18" charset="0"/>
                        <a:ea typeface="Calibri"/>
                        <a:cs typeface="Times New Roman"/>
                      </a:endParaRPr>
                    </a:p>
                  </a:txBody>
                  <a:tcPr marL="68580" marR="68580" marT="0" marB="0"/>
                </a:tc>
                <a:tc>
                  <a:txBody>
                    <a:bodyPr/>
                    <a:lstStyle/>
                    <a:p>
                      <a:pPr marL="0" marR="0" algn="just">
                        <a:lnSpc>
                          <a:spcPct val="150000"/>
                        </a:lnSpc>
                        <a:spcBef>
                          <a:spcPts val="600"/>
                        </a:spcBef>
                        <a:spcAft>
                          <a:spcPts val="300"/>
                        </a:spcAft>
                      </a:pPr>
                      <a:r>
                        <a:rPr lang="en-US" sz="2000">
                          <a:effectLst/>
                          <a:latin typeface="Bookman Old Style" pitchFamily="18" charset="0"/>
                        </a:rPr>
                        <a:t>15.5%</a:t>
                      </a:r>
                      <a:endParaRPr lang="en-US" sz="2000">
                        <a:effectLst/>
                        <a:latin typeface="Bookman Old Style" pitchFamily="18" charset="0"/>
                        <a:ea typeface="Calibri"/>
                        <a:cs typeface="Times New Roman"/>
                      </a:endParaRPr>
                    </a:p>
                  </a:txBody>
                  <a:tcPr marL="68580" marR="68580" marT="0" marB="0"/>
                </a:tc>
                <a:tc>
                  <a:txBody>
                    <a:bodyPr/>
                    <a:lstStyle/>
                    <a:p>
                      <a:pPr marL="0" marR="0" algn="just">
                        <a:lnSpc>
                          <a:spcPct val="150000"/>
                        </a:lnSpc>
                        <a:spcBef>
                          <a:spcPts val="600"/>
                        </a:spcBef>
                        <a:spcAft>
                          <a:spcPts val="300"/>
                        </a:spcAft>
                      </a:pPr>
                      <a:r>
                        <a:rPr lang="en-US" sz="2000">
                          <a:effectLst/>
                          <a:latin typeface="Bookman Old Style" pitchFamily="18" charset="0"/>
                        </a:rPr>
                        <a:t>7%</a:t>
                      </a:r>
                      <a:endParaRPr lang="en-US" sz="2000">
                        <a:effectLst/>
                        <a:latin typeface="Bookman Old Style" pitchFamily="18" charset="0"/>
                        <a:ea typeface="Calibri"/>
                        <a:cs typeface="Times New Roman"/>
                      </a:endParaRPr>
                    </a:p>
                  </a:txBody>
                  <a:tcPr marL="68580" marR="68580" marT="0" marB="0"/>
                </a:tc>
                <a:tc>
                  <a:txBody>
                    <a:bodyPr/>
                    <a:lstStyle/>
                    <a:p>
                      <a:pPr marL="0" marR="0" algn="just">
                        <a:lnSpc>
                          <a:spcPct val="150000"/>
                        </a:lnSpc>
                        <a:spcBef>
                          <a:spcPts val="600"/>
                        </a:spcBef>
                        <a:spcAft>
                          <a:spcPts val="300"/>
                        </a:spcAft>
                      </a:pPr>
                      <a:r>
                        <a:rPr lang="en-US" sz="2000">
                          <a:effectLst/>
                          <a:latin typeface="Bookman Old Style" pitchFamily="18" charset="0"/>
                        </a:rPr>
                        <a:t>93%</a:t>
                      </a:r>
                      <a:endParaRPr lang="en-US" sz="2000">
                        <a:effectLst/>
                        <a:latin typeface="Bookman Old Style" pitchFamily="18" charset="0"/>
                        <a:ea typeface="Calibri"/>
                        <a:cs typeface="Times New Roman"/>
                      </a:endParaRPr>
                    </a:p>
                  </a:txBody>
                  <a:tcPr marL="68580" marR="68580" marT="0" marB="0"/>
                </a:tc>
              </a:tr>
              <a:tr h="449613">
                <a:tc>
                  <a:txBody>
                    <a:bodyPr/>
                    <a:lstStyle/>
                    <a:p>
                      <a:pPr marL="0" marR="0" algn="just">
                        <a:lnSpc>
                          <a:spcPct val="150000"/>
                        </a:lnSpc>
                        <a:spcBef>
                          <a:spcPts val="600"/>
                        </a:spcBef>
                        <a:spcAft>
                          <a:spcPts val="300"/>
                        </a:spcAft>
                      </a:pPr>
                      <a:r>
                        <a:rPr lang="en-US" sz="1800" dirty="0">
                          <a:effectLst/>
                          <a:latin typeface="Bookman Old Style" pitchFamily="18" charset="0"/>
                        </a:rPr>
                        <a:t>2008</a:t>
                      </a:r>
                      <a:endParaRPr lang="en-US" sz="1800" dirty="0">
                        <a:effectLst/>
                        <a:latin typeface="Bookman Old Style" pitchFamily="18" charset="0"/>
                        <a:ea typeface="Calibri"/>
                        <a:cs typeface="Times New Roman"/>
                      </a:endParaRPr>
                    </a:p>
                  </a:txBody>
                  <a:tcPr marL="68580" marR="68580" marT="0" marB="0"/>
                </a:tc>
                <a:tc>
                  <a:txBody>
                    <a:bodyPr/>
                    <a:lstStyle/>
                    <a:p>
                      <a:pPr marL="0" marR="0" algn="just">
                        <a:lnSpc>
                          <a:spcPct val="150000"/>
                        </a:lnSpc>
                        <a:spcBef>
                          <a:spcPts val="600"/>
                        </a:spcBef>
                        <a:spcAft>
                          <a:spcPts val="300"/>
                        </a:spcAft>
                      </a:pPr>
                      <a:r>
                        <a:rPr lang="en-US" sz="2000" dirty="0">
                          <a:effectLst/>
                          <a:latin typeface="Bookman Old Style" pitchFamily="18" charset="0"/>
                        </a:rPr>
                        <a:t>7%</a:t>
                      </a:r>
                      <a:endParaRPr lang="en-US" sz="2000" dirty="0">
                        <a:effectLst/>
                        <a:latin typeface="Bookman Old Style" pitchFamily="18" charset="0"/>
                        <a:ea typeface="Calibri"/>
                        <a:cs typeface="Times New Roman"/>
                      </a:endParaRPr>
                    </a:p>
                  </a:txBody>
                  <a:tcPr marL="68580" marR="68580" marT="0" marB="0"/>
                </a:tc>
                <a:tc>
                  <a:txBody>
                    <a:bodyPr/>
                    <a:lstStyle/>
                    <a:p>
                      <a:pPr marL="0" marR="0" algn="just">
                        <a:lnSpc>
                          <a:spcPct val="150000"/>
                        </a:lnSpc>
                        <a:spcBef>
                          <a:spcPts val="600"/>
                        </a:spcBef>
                        <a:spcAft>
                          <a:spcPts val="300"/>
                        </a:spcAft>
                      </a:pPr>
                      <a:r>
                        <a:rPr lang="en-US" sz="2000" dirty="0">
                          <a:effectLst/>
                          <a:latin typeface="Bookman Old Style" pitchFamily="18" charset="0"/>
                        </a:rPr>
                        <a:t>11%</a:t>
                      </a:r>
                      <a:endParaRPr lang="en-US" sz="2000" dirty="0">
                        <a:effectLst/>
                        <a:latin typeface="Bookman Old Style" pitchFamily="18" charset="0"/>
                        <a:ea typeface="Calibri"/>
                        <a:cs typeface="Times New Roman"/>
                      </a:endParaRPr>
                    </a:p>
                  </a:txBody>
                  <a:tcPr marL="68580" marR="68580" marT="0" marB="0"/>
                </a:tc>
                <a:tc>
                  <a:txBody>
                    <a:bodyPr/>
                    <a:lstStyle/>
                    <a:p>
                      <a:pPr marL="0" marR="0" algn="just">
                        <a:lnSpc>
                          <a:spcPct val="150000"/>
                        </a:lnSpc>
                        <a:spcBef>
                          <a:spcPts val="600"/>
                        </a:spcBef>
                        <a:spcAft>
                          <a:spcPts val="300"/>
                        </a:spcAft>
                      </a:pPr>
                      <a:r>
                        <a:rPr lang="en-US" sz="2000" dirty="0">
                          <a:effectLst/>
                          <a:latin typeface="Bookman Old Style" pitchFamily="18" charset="0"/>
                        </a:rPr>
                        <a:t>5.5%</a:t>
                      </a:r>
                      <a:endParaRPr lang="en-US" sz="2000" dirty="0">
                        <a:effectLst/>
                        <a:latin typeface="Bookman Old Style" pitchFamily="18" charset="0"/>
                        <a:ea typeface="Calibri"/>
                        <a:cs typeface="Times New Roman"/>
                      </a:endParaRPr>
                    </a:p>
                  </a:txBody>
                  <a:tcPr marL="68580" marR="68580" marT="0" marB="0"/>
                </a:tc>
                <a:tc>
                  <a:txBody>
                    <a:bodyPr/>
                    <a:lstStyle/>
                    <a:p>
                      <a:pPr marL="0" marR="0" algn="just">
                        <a:lnSpc>
                          <a:spcPct val="150000"/>
                        </a:lnSpc>
                        <a:spcBef>
                          <a:spcPts val="600"/>
                        </a:spcBef>
                        <a:spcAft>
                          <a:spcPts val="300"/>
                        </a:spcAft>
                      </a:pPr>
                      <a:r>
                        <a:rPr lang="en-US" sz="2000">
                          <a:effectLst/>
                          <a:latin typeface="Bookman Old Style" pitchFamily="18" charset="0"/>
                        </a:rPr>
                        <a:t>94.5%</a:t>
                      </a:r>
                      <a:endParaRPr lang="en-US" sz="2000">
                        <a:effectLst/>
                        <a:latin typeface="Bookman Old Style" pitchFamily="18" charset="0"/>
                        <a:ea typeface="Calibri"/>
                        <a:cs typeface="Times New Roman"/>
                      </a:endParaRPr>
                    </a:p>
                  </a:txBody>
                  <a:tcPr marL="68580" marR="68580" marT="0" marB="0"/>
                </a:tc>
              </a:tr>
              <a:tr h="449613">
                <a:tc>
                  <a:txBody>
                    <a:bodyPr/>
                    <a:lstStyle/>
                    <a:p>
                      <a:pPr marL="0" marR="0" algn="just">
                        <a:lnSpc>
                          <a:spcPct val="150000"/>
                        </a:lnSpc>
                        <a:spcBef>
                          <a:spcPts val="600"/>
                        </a:spcBef>
                        <a:spcAft>
                          <a:spcPts val="300"/>
                        </a:spcAft>
                      </a:pPr>
                      <a:r>
                        <a:rPr lang="en-US" sz="1800" dirty="0">
                          <a:effectLst/>
                          <a:latin typeface="Bookman Old Style" pitchFamily="18" charset="0"/>
                        </a:rPr>
                        <a:t>2009</a:t>
                      </a:r>
                      <a:endParaRPr lang="en-US" sz="1800" dirty="0">
                        <a:effectLst/>
                        <a:latin typeface="Bookman Old Style" pitchFamily="18" charset="0"/>
                        <a:ea typeface="Calibri"/>
                        <a:cs typeface="Times New Roman"/>
                      </a:endParaRPr>
                    </a:p>
                  </a:txBody>
                  <a:tcPr marL="68580" marR="68580" marT="0" marB="0"/>
                </a:tc>
                <a:tc>
                  <a:txBody>
                    <a:bodyPr/>
                    <a:lstStyle/>
                    <a:p>
                      <a:pPr marL="0" marR="0" algn="just">
                        <a:lnSpc>
                          <a:spcPct val="150000"/>
                        </a:lnSpc>
                        <a:spcBef>
                          <a:spcPts val="600"/>
                        </a:spcBef>
                        <a:spcAft>
                          <a:spcPts val="300"/>
                        </a:spcAft>
                      </a:pPr>
                      <a:r>
                        <a:rPr lang="en-US" sz="2000">
                          <a:effectLst/>
                          <a:latin typeface="Bookman Old Style" pitchFamily="18" charset="0"/>
                        </a:rPr>
                        <a:t>6%</a:t>
                      </a:r>
                      <a:endParaRPr lang="en-US" sz="2000">
                        <a:effectLst/>
                        <a:latin typeface="Bookman Old Style" pitchFamily="18" charset="0"/>
                        <a:ea typeface="Calibri"/>
                        <a:cs typeface="Times New Roman"/>
                      </a:endParaRPr>
                    </a:p>
                  </a:txBody>
                  <a:tcPr marL="68580" marR="68580" marT="0" marB="0"/>
                </a:tc>
                <a:tc>
                  <a:txBody>
                    <a:bodyPr/>
                    <a:lstStyle/>
                    <a:p>
                      <a:pPr marL="0" marR="0" algn="just">
                        <a:lnSpc>
                          <a:spcPct val="150000"/>
                        </a:lnSpc>
                        <a:spcBef>
                          <a:spcPts val="600"/>
                        </a:spcBef>
                        <a:spcAft>
                          <a:spcPts val="300"/>
                        </a:spcAft>
                      </a:pPr>
                      <a:r>
                        <a:rPr lang="en-US" sz="2000">
                          <a:effectLst/>
                          <a:latin typeface="Bookman Old Style" pitchFamily="18" charset="0"/>
                        </a:rPr>
                        <a:t>10%</a:t>
                      </a:r>
                      <a:endParaRPr lang="en-US" sz="2000">
                        <a:effectLst/>
                        <a:latin typeface="Bookman Old Style" pitchFamily="18" charset="0"/>
                        <a:ea typeface="Calibri"/>
                        <a:cs typeface="Times New Roman"/>
                      </a:endParaRPr>
                    </a:p>
                  </a:txBody>
                  <a:tcPr marL="68580" marR="68580" marT="0" marB="0"/>
                </a:tc>
                <a:tc>
                  <a:txBody>
                    <a:bodyPr/>
                    <a:lstStyle/>
                    <a:p>
                      <a:pPr marL="0" marR="0" algn="just">
                        <a:lnSpc>
                          <a:spcPct val="150000"/>
                        </a:lnSpc>
                        <a:spcBef>
                          <a:spcPts val="600"/>
                        </a:spcBef>
                        <a:spcAft>
                          <a:spcPts val="300"/>
                        </a:spcAft>
                      </a:pPr>
                      <a:r>
                        <a:rPr lang="en-US" sz="2000" dirty="0">
                          <a:effectLst/>
                          <a:latin typeface="Bookman Old Style" pitchFamily="18" charset="0"/>
                        </a:rPr>
                        <a:t>5%</a:t>
                      </a:r>
                      <a:endParaRPr lang="en-US" sz="2000" dirty="0">
                        <a:effectLst/>
                        <a:latin typeface="Bookman Old Style" pitchFamily="18" charset="0"/>
                        <a:ea typeface="Calibri"/>
                        <a:cs typeface="Times New Roman"/>
                      </a:endParaRPr>
                    </a:p>
                  </a:txBody>
                  <a:tcPr marL="68580" marR="68580" marT="0" marB="0"/>
                </a:tc>
                <a:tc>
                  <a:txBody>
                    <a:bodyPr/>
                    <a:lstStyle/>
                    <a:p>
                      <a:pPr marL="0" marR="0" algn="just">
                        <a:lnSpc>
                          <a:spcPct val="150000"/>
                        </a:lnSpc>
                        <a:spcBef>
                          <a:spcPts val="600"/>
                        </a:spcBef>
                        <a:spcAft>
                          <a:spcPts val="300"/>
                        </a:spcAft>
                      </a:pPr>
                      <a:r>
                        <a:rPr lang="en-US" sz="2000" dirty="0">
                          <a:effectLst/>
                          <a:latin typeface="Bookman Old Style" pitchFamily="18" charset="0"/>
                        </a:rPr>
                        <a:t>95%</a:t>
                      </a:r>
                      <a:endParaRPr lang="en-US" sz="2000" dirty="0">
                        <a:effectLst/>
                        <a:latin typeface="Bookman Old Style" pitchFamily="18" charset="0"/>
                        <a:ea typeface="Calibri"/>
                        <a:cs typeface="Times New Roman"/>
                      </a:endParaRPr>
                    </a:p>
                  </a:txBody>
                  <a:tcPr marL="68580" marR="68580" marT="0" marB="0"/>
                </a:tc>
              </a:tr>
              <a:tr h="449613">
                <a:tc>
                  <a:txBody>
                    <a:bodyPr/>
                    <a:lstStyle/>
                    <a:p>
                      <a:pPr marL="0" marR="0" algn="just">
                        <a:lnSpc>
                          <a:spcPct val="150000"/>
                        </a:lnSpc>
                        <a:spcBef>
                          <a:spcPts val="600"/>
                        </a:spcBef>
                        <a:spcAft>
                          <a:spcPts val="300"/>
                        </a:spcAft>
                      </a:pPr>
                      <a:r>
                        <a:rPr lang="en-US" sz="1800" dirty="0">
                          <a:effectLst/>
                          <a:latin typeface="Bookman Old Style" pitchFamily="18" charset="0"/>
                        </a:rPr>
                        <a:t>2010</a:t>
                      </a:r>
                      <a:endParaRPr lang="en-US" sz="1800" dirty="0">
                        <a:effectLst/>
                        <a:latin typeface="Bookman Old Style" pitchFamily="18" charset="0"/>
                        <a:ea typeface="Calibri"/>
                        <a:cs typeface="Times New Roman"/>
                      </a:endParaRPr>
                    </a:p>
                  </a:txBody>
                  <a:tcPr marL="68580" marR="68580" marT="0" marB="0"/>
                </a:tc>
                <a:tc>
                  <a:txBody>
                    <a:bodyPr/>
                    <a:lstStyle/>
                    <a:p>
                      <a:pPr marL="0" marR="0" algn="just">
                        <a:lnSpc>
                          <a:spcPct val="150000"/>
                        </a:lnSpc>
                        <a:spcBef>
                          <a:spcPts val="600"/>
                        </a:spcBef>
                        <a:spcAft>
                          <a:spcPts val="300"/>
                        </a:spcAft>
                      </a:pPr>
                      <a:r>
                        <a:rPr lang="en-US" sz="2000">
                          <a:effectLst/>
                          <a:latin typeface="Bookman Old Style" pitchFamily="18" charset="0"/>
                        </a:rPr>
                        <a:t>17%</a:t>
                      </a:r>
                      <a:endParaRPr lang="en-US" sz="2000">
                        <a:effectLst/>
                        <a:latin typeface="Bookman Old Style" pitchFamily="18" charset="0"/>
                        <a:ea typeface="Calibri"/>
                        <a:cs typeface="Times New Roman"/>
                      </a:endParaRPr>
                    </a:p>
                  </a:txBody>
                  <a:tcPr marL="68580" marR="68580" marT="0" marB="0"/>
                </a:tc>
                <a:tc>
                  <a:txBody>
                    <a:bodyPr/>
                    <a:lstStyle/>
                    <a:p>
                      <a:pPr marL="0" marR="0" algn="just">
                        <a:lnSpc>
                          <a:spcPct val="150000"/>
                        </a:lnSpc>
                        <a:spcBef>
                          <a:spcPts val="600"/>
                        </a:spcBef>
                        <a:spcAft>
                          <a:spcPts val="300"/>
                        </a:spcAft>
                      </a:pPr>
                      <a:r>
                        <a:rPr lang="en-US" sz="2000">
                          <a:effectLst/>
                          <a:latin typeface="Bookman Old Style" pitchFamily="18" charset="0"/>
                        </a:rPr>
                        <a:t>18%</a:t>
                      </a:r>
                      <a:endParaRPr lang="en-US" sz="2000">
                        <a:effectLst/>
                        <a:latin typeface="Bookman Old Style" pitchFamily="18" charset="0"/>
                        <a:ea typeface="Calibri"/>
                        <a:cs typeface="Times New Roman"/>
                      </a:endParaRPr>
                    </a:p>
                  </a:txBody>
                  <a:tcPr marL="68580" marR="68580" marT="0" marB="0"/>
                </a:tc>
                <a:tc>
                  <a:txBody>
                    <a:bodyPr/>
                    <a:lstStyle/>
                    <a:p>
                      <a:pPr marL="0" marR="0" algn="just">
                        <a:lnSpc>
                          <a:spcPct val="150000"/>
                        </a:lnSpc>
                        <a:spcBef>
                          <a:spcPts val="600"/>
                        </a:spcBef>
                        <a:spcAft>
                          <a:spcPts val="300"/>
                        </a:spcAft>
                      </a:pPr>
                      <a:r>
                        <a:rPr lang="en-US" sz="2000">
                          <a:effectLst/>
                          <a:latin typeface="Bookman Old Style" pitchFamily="18" charset="0"/>
                        </a:rPr>
                        <a:t>6.3%</a:t>
                      </a:r>
                      <a:endParaRPr lang="en-US" sz="2000">
                        <a:effectLst/>
                        <a:latin typeface="Bookman Old Style" pitchFamily="18" charset="0"/>
                        <a:ea typeface="Calibri"/>
                        <a:cs typeface="Times New Roman"/>
                      </a:endParaRPr>
                    </a:p>
                  </a:txBody>
                  <a:tcPr marL="68580" marR="68580" marT="0" marB="0"/>
                </a:tc>
                <a:tc>
                  <a:txBody>
                    <a:bodyPr/>
                    <a:lstStyle/>
                    <a:p>
                      <a:pPr marL="0" marR="0" algn="just">
                        <a:lnSpc>
                          <a:spcPct val="150000"/>
                        </a:lnSpc>
                        <a:spcBef>
                          <a:spcPts val="600"/>
                        </a:spcBef>
                        <a:spcAft>
                          <a:spcPts val="300"/>
                        </a:spcAft>
                      </a:pPr>
                      <a:r>
                        <a:rPr lang="en-US" sz="2000" dirty="0">
                          <a:effectLst/>
                          <a:latin typeface="Bookman Old Style" pitchFamily="18" charset="0"/>
                        </a:rPr>
                        <a:t>93.7%</a:t>
                      </a:r>
                      <a:endParaRPr lang="en-US" sz="2000" dirty="0">
                        <a:effectLst/>
                        <a:latin typeface="Bookman Old Style" pitchFamily="18" charset="0"/>
                        <a:ea typeface="Calibri"/>
                        <a:cs typeface="Times New Roman"/>
                      </a:endParaRPr>
                    </a:p>
                  </a:txBody>
                  <a:tcPr marL="68580" marR="68580" marT="0" marB="0"/>
                </a:tc>
              </a:tr>
              <a:tr h="449613">
                <a:tc>
                  <a:txBody>
                    <a:bodyPr/>
                    <a:lstStyle/>
                    <a:p>
                      <a:pPr marL="0" marR="0" algn="just">
                        <a:lnSpc>
                          <a:spcPct val="150000"/>
                        </a:lnSpc>
                        <a:spcBef>
                          <a:spcPts val="600"/>
                        </a:spcBef>
                        <a:spcAft>
                          <a:spcPts val="300"/>
                        </a:spcAft>
                      </a:pPr>
                      <a:r>
                        <a:rPr lang="en-US" sz="1800" dirty="0">
                          <a:effectLst/>
                          <a:latin typeface="Bookman Old Style" pitchFamily="18" charset="0"/>
                        </a:rPr>
                        <a:t>2011</a:t>
                      </a:r>
                      <a:endParaRPr lang="en-US" sz="1800" dirty="0">
                        <a:effectLst/>
                        <a:latin typeface="Bookman Old Style" pitchFamily="18" charset="0"/>
                        <a:ea typeface="Calibri"/>
                        <a:cs typeface="Times New Roman"/>
                      </a:endParaRPr>
                    </a:p>
                  </a:txBody>
                  <a:tcPr marL="68580" marR="68580" marT="0" marB="0"/>
                </a:tc>
                <a:tc>
                  <a:txBody>
                    <a:bodyPr/>
                    <a:lstStyle/>
                    <a:p>
                      <a:pPr marL="0" marR="0" algn="just">
                        <a:lnSpc>
                          <a:spcPct val="150000"/>
                        </a:lnSpc>
                        <a:spcBef>
                          <a:spcPts val="600"/>
                        </a:spcBef>
                        <a:spcAft>
                          <a:spcPts val="300"/>
                        </a:spcAft>
                      </a:pPr>
                      <a:r>
                        <a:rPr lang="en-US" sz="2000">
                          <a:effectLst/>
                          <a:latin typeface="Bookman Old Style" pitchFamily="18" charset="0"/>
                        </a:rPr>
                        <a:t>19%</a:t>
                      </a:r>
                      <a:endParaRPr lang="en-US" sz="2000">
                        <a:effectLst/>
                        <a:latin typeface="Bookman Old Style" pitchFamily="18" charset="0"/>
                        <a:ea typeface="Calibri"/>
                        <a:cs typeface="Times New Roman"/>
                      </a:endParaRPr>
                    </a:p>
                  </a:txBody>
                  <a:tcPr marL="68580" marR="68580" marT="0" marB="0"/>
                </a:tc>
                <a:tc>
                  <a:txBody>
                    <a:bodyPr/>
                    <a:lstStyle/>
                    <a:p>
                      <a:pPr marL="0" marR="0" algn="just">
                        <a:lnSpc>
                          <a:spcPct val="150000"/>
                        </a:lnSpc>
                        <a:spcBef>
                          <a:spcPts val="600"/>
                        </a:spcBef>
                        <a:spcAft>
                          <a:spcPts val="300"/>
                        </a:spcAft>
                      </a:pPr>
                      <a:r>
                        <a:rPr lang="en-US" sz="2000">
                          <a:effectLst/>
                          <a:latin typeface="Bookman Old Style" pitchFamily="18" charset="0"/>
                        </a:rPr>
                        <a:t>21%</a:t>
                      </a:r>
                      <a:endParaRPr lang="en-US" sz="2000">
                        <a:effectLst/>
                        <a:latin typeface="Bookman Old Style" pitchFamily="18" charset="0"/>
                        <a:ea typeface="Calibri"/>
                        <a:cs typeface="Times New Roman"/>
                      </a:endParaRPr>
                    </a:p>
                  </a:txBody>
                  <a:tcPr marL="68580" marR="68580" marT="0" marB="0"/>
                </a:tc>
                <a:tc>
                  <a:txBody>
                    <a:bodyPr/>
                    <a:lstStyle/>
                    <a:p>
                      <a:pPr marL="0" marR="0" algn="just">
                        <a:lnSpc>
                          <a:spcPct val="150000"/>
                        </a:lnSpc>
                        <a:spcBef>
                          <a:spcPts val="600"/>
                        </a:spcBef>
                        <a:spcAft>
                          <a:spcPts val="300"/>
                        </a:spcAft>
                      </a:pPr>
                      <a:r>
                        <a:rPr lang="en-US" sz="2000">
                          <a:effectLst/>
                          <a:latin typeface="Bookman Old Style" pitchFamily="18" charset="0"/>
                        </a:rPr>
                        <a:t>6%</a:t>
                      </a:r>
                      <a:endParaRPr lang="en-US" sz="2000">
                        <a:effectLst/>
                        <a:latin typeface="Bookman Old Style" pitchFamily="18" charset="0"/>
                        <a:ea typeface="Calibri"/>
                        <a:cs typeface="Times New Roman"/>
                      </a:endParaRPr>
                    </a:p>
                  </a:txBody>
                  <a:tcPr marL="68580" marR="68580" marT="0" marB="0"/>
                </a:tc>
                <a:tc>
                  <a:txBody>
                    <a:bodyPr/>
                    <a:lstStyle/>
                    <a:p>
                      <a:pPr marL="0" marR="0" algn="just">
                        <a:lnSpc>
                          <a:spcPct val="150000"/>
                        </a:lnSpc>
                        <a:spcBef>
                          <a:spcPts val="600"/>
                        </a:spcBef>
                        <a:spcAft>
                          <a:spcPts val="300"/>
                        </a:spcAft>
                      </a:pPr>
                      <a:r>
                        <a:rPr lang="en-US" sz="2000" dirty="0">
                          <a:effectLst/>
                          <a:latin typeface="Bookman Old Style" pitchFamily="18" charset="0"/>
                        </a:rPr>
                        <a:t>94%</a:t>
                      </a:r>
                      <a:endParaRPr lang="en-US" sz="2000" dirty="0">
                        <a:effectLst/>
                        <a:latin typeface="Bookman Old Style" pitchFamily="18" charset="0"/>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171742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amond(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534400" cy="762000"/>
          </a:xfrm>
        </p:spPr>
        <p:txBody>
          <a:bodyPr>
            <a:normAutofit fontScale="90000"/>
          </a:bodyPr>
          <a:lstStyle/>
          <a:p>
            <a:pPr algn="ctr"/>
            <a:r>
              <a:rPr lang="en-US" dirty="0" smtClean="0"/>
              <a:t> </a:t>
            </a:r>
            <a:r>
              <a:rPr lang="en-US" sz="3600" b="1" dirty="0">
                <a:latin typeface="+mn-lt"/>
              </a:rPr>
              <a:t>Challenges </a:t>
            </a:r>
            <a:r>
              <a:rPr lang="en-US" sz="3600" b="1" dirty="0" smtClean="0">
                <a:latin typeface="+mn-lt"/>
              </a:rPr>
              <a:t>encountered </a:t>
            </a:r>
            <a:endParaRPr lang="en-US" sz="3600" b="1" dirty="0">
              <a:latin typeface="+mn-lt"/>
            </a:endParaRPr>
          </a:p>
        </p:txBody>
      </p:sp>
      <p:sp>
        <p:nvSpPr>
          <p:cNvPr id="3" name="Content Placeholder 2"/>
          <p:cNvSpPr>
            <a:spLocks noGrp="1"/>
          </p:cNvSpPr>
          <p:nvPr>
            <p:ph idx="1"/>
          </p:nvPr>
        </p:nvSpPr>
        <p:spPr>
          <a:xfrm>
            <a:off x="304800" y="1047750"/>
            <a:ext cx="8382000" cy="3695700"/>
          </a:xfrm>
        </p:spPr>
        <p:txBody>
          <a:bodyPr/>
          <a:lstStyle/>
          <a:p>
            <a:r>
              <a:rPr lang="en-US" dirty="0"/>
              <a:t>Challenges </a:t>
            </a:r>
            <a:r>
              <a:rPr lang="en-US" dirty="0">
                <a:hlinkClick r:id="rId2" action="ppaction://hlinkfile"/>
              </a:rPr>
              <a:t>encountered</a:t>
            </a:r>
            <a:endParaRPr lang="en-US" dirty="0"/>
          </a:p>
        </p:txBody>
      </p:sp>
    </p:spTree>
    <p:extLst>
      <p:ext uri="{BB962C8B-B14F-4D97-AF65-F5344CB8AC3E}">
        <p14:creationId xmlns:p14="http://schemas.microsoft.com/office/powerpoint/2010/main" val="38452031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209550"/>
            <a:ext cx="8229600" cy="685800"/>
          </a:xfrm>
          <a:ln>
            <a:solidFill>
              <a:srgbClr val="FF0000"/>
            </a:solidFill>
          </a:ln>
        </p:spPr>
        <p:txBody>
          <a:bodyPr>
            <a:normAutofit fontScale="90000"/>
          </a:bodyPr>
          <a:lstStyle/>
          <a:p>
            <a:pPr algn="ctr"/>
            <a:r>
              <a:rPr lang="en-US" sz="2700" b="1" dirty="0">
                <a:latin typeface="+mn-lt"/>
              </a:rPr>
              <a:t>CHAPTER TWO</a:t>
            </a:r>
            <a:r>
              <a:rPr lang="en-US" b="1" dirty="0"/>
              <a:t/>
            </a:r>
            <a:br>
              <a:rPr lang="en-US" b="1" dirty="0"/>
            </a:br>
            <a:r>
              <a:rPr lang="en-US" sz="2700" b="1" dirty="0"/>
              <a:t>Strategic Objective, Priorities and Directions of the Plan</a:t>
            </a:r>
          </a:p>
        </p:txBody>
      </p:sp>
      <p:sp>
        <p:nvSpPr>
          <p:cNvPr id="9" name="Content Placeholder 8"/>
          <p:cNvSpPr>
            <a:spLocks noGrp="1"/>
          </p:cNvSpPr>
          <p:nvPr>
            <p:ph idx="1"/>
          </p:nvPr>
        </p:nvSpPr>
        <p:spPr>
          <a:xfrm>
            <a:off x="152400" y="895350"/>
            <a:ext cx="8763000" cy="3962400"/>
          </a:xfrm>
          <a:ln>
            <a:solidFill>
              <a:srgbClr val="FF0000"/>
            </a:solidFill>
          </a:ln>
        </p:spPr>
        <p:txBody>
          <a:bodyPr>
            <a:normAutofit fontScale="92500" lnSpcReduction="20000"/>
          </a:bodyPr>
          <a:lstStyle/>
          <a:p>
            <a:pPr marL="0" indent="0">
              <a:buNone/>
            </a:pPr>
            <a:r>
              <a:rPr lang="en-US" b="1" dirty="0" smtClean="0"/>
              <a:t>2.1</a:t>
            </a:r>
            <a:r>
              <a:rPr lang="en-US" b="1" dirty="0"/>
              <a:t>. </a:t>
            </a:r>
            <a:r>
              <a:rPr lang="en-US" b="1" dirty="0" smtClean="0"/>
              <a:t> Objective</a:t>
            </a:r>
            <a:endParaRPr lang="en-US" b="1" dirty="0"/>
          </a:p>
          <a:p>
            <a:pPr marL="0" indent="0">
              <a:buNone/>
            </a:pPr>
            <a:r>
              <a:rPr lang="en-US" b="1" dirty="0"/>
              <a:t>2.1.1. Main objective</a:t>
            </a:r>
          </a:p>
          <a:p>
            <a:pPr marL="0" indent="0">
              <a:buNone/>
            </a:pPr>
            <a:r>
              <a:rPr lang="en-US" dirty="0" smtClean="0"/>
              <a:t>To </a:t>
            </a:r>
            <a:r>
              <a:rPr lang="en-US" dirty="0"/>
              <a:t>create human power by focusing on quality of education and training, especially compulsory education on pre-primary to intermediate-level and free secondary education supported by high quality, science and appropriate technology to enable our country to realize its vision of prosperity. Based on this, </a:t>
            </a:r>
            <a:r>
              <a:rPr lang="en-US" sz="3000" b="1" dirty="0"/>
              <a:t>S</a:t>
            </a:r>
            <a:r>
              <a:rPr lang="en-US" sz="3000" b="1" dirty="0" smtClean="0"/>
              <a:t>pecial </a:t>
            </a:r>
            <a:r>
              <a:rPr lang="en-US" sz="3000" b="1" dirty="0"/>
              <a:t>consideration will be given to</a:t>
            </a:r>
            <a:r>
              <a:rPr lang="en-US" sz="3000" dirty="0"/>
              <a:t> </a:t>
            </a:r>
            <a:r>
              <a:rPr lang="en-US" sz="3000" b="1" dirty="0"/>
              <a:t>quality, equity, expand access, participation and relevant of education at all level</a:t>
            </a:r>
            <a:r>
              <a:rPr lang="en-US" dirty="0"/>
              <a:t>. As pre-primary has paramount benefit in ensuring quality of education and minimizing resource wastage, expansion of pre-primary education will be given special emphasis. </a:t>
            </a:r>
          </a:p>
          <a:p>
            <a:pPr marL="0" indent="0">
              <a:buNone/>
            </a:pPr>
            <a:endParaRPr lang="en-US" dirty="0"/>
          </a:p>
        </p:txBody>
      </p:sp>
    </p:spTree>
    <p:extLst>
      <p:ext uri="{BB962C8B-B14F-4D97-AF65-F5344CB8AC3E}">
        <p14:creationId xmlns:p14="http://schemas.microsoft.com/office/powerpoint/2010/main" val="2447303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bg/>
                                          </p:spTgt>
                                        </p:tgtEl>
                                        <p:attrNameLst>
                                          <p:attrName>style.visibility</p:attrName>
                                        </p:attrNameLst>
                                      </p:cBhvr>
                                      <p:to>
                                        <p:strVal val="visible"/>
                                      </p:to>
                                    </p:set>
                                    <p:anim calcmode="lin" valueType="num">
                                      <p:cBhvr additive="base">
                                        <p:cTn id="13" dur="500" fill="hold"/>
                                        <p:tgtEl>
                                          <p:spTgt spid="9">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9">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 calcmode="lin" valueType="num">
                                      <p:cBhvr additive="base">
                                        <p:cTn id="19"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xEl>
                                              <p:pRg st="1" end="1"/>
                                            </p:txEl>
                                          </p:spTgt>
                                        </p:tgtEl>
                                        <p:attrNameLst>
                                          <p:attrName>style.visibility</p:attrName>
                                        </p:attrNameLst>
                                      </p:cBhvr>
                                      <p:to>
                                        <p:strVal val="visible"/>
                                      </p:to>
                                    </p:set>
                                    <p:anim calcmode="lin" valueType="num">
                                      <p:cBhvr additive="base">
                                        <p:cTn id="25"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xEl>
                                              <p:pRg st="2" end="2"/>
                                            </p:txEl>
                                          </p:spTgt>
                                        </p:tgtEl>
                                        <p:attrNameLst>
                                          <p:attrName>style.visibility</p:attrName>
                                        </p:attrNameLst>
                                      </p:cBhvr>
                                      <p:to>
                                        <p:strVal val="visible"/>
                                      </p:to>
                                    </p:set>
                                    <p:anim calcmode="lin" valueType="num">
                                      <p:cBhvr additive="base">
                                        <p:cTn id="31"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build="p"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350"/>
            <a:ext cx="8458200" cy="685800"/>
          </a:xfrm>
          <a:ln>
            <a:solidFill>
              <a:srgbClr val="FF0000"/>
            </a:solidFill>
          </a:ln>
        </p:spPr>
        <p:txBody>
          <a:bodyPr>
            <a:normAutofit/>
          </a:bodyPr>
          <a:lstStyle/>
          <a:p>
            <a:pPr algn="ctr"/>
            <a:r>
              <a:rPr lang="en-US" sz="4000" b="1" dirty="0" smtClean="0"/>
              <a:t>Detail </a:t>
            </a:r>
            <a:r>
              <a:rPr lang="en-US" sz="4000" b="1" dirty="0"/>
              <a:t>objectives </a:t>
            </a:r>
          </a:p>
        </p:txBody>
      </p:sp>
      <p:sp>
        <p:nvSpPr>
          <p:cNvPr id="3" name="Content Placeholder 2"/>
          <p:cNvSpPr>
            <a:spLocks noGrp="1"/>
          </p:cNvSpPr>
          <p:nvPr>
            <p:ph idx="1"/>
          </p:nvPr>
        </p:nvSpPr>
        <p:spPr>
          <a:xfrm>
            <a:off x="228600" y="1047750"/>
            <a:ext cx="8686800" cy="3962400"/>
          </a:xfrm>
          <a:ln>
            <a:solidFill>
              <a:srgbClr val="FF0000"/>
            </a:solidFill>
          </a:ln>
        </p:spPr>
        <p:txBody>
          <a:bodyPr>
            <a:normAutofit fontScale="85000" lnSpcReduction="20000"/>
          </a:bodyPr>
          <a:lstStyle/>
          <a:p>
            <a:pPr>
              <a:buClr>
                <a:schemeClr val="tx1"/>
              </a:buClr>
              <a:buFont typeface="Wingdings" pitchFamily="2" charset="2"/>
              <a:buChar char="Ø"/>
            </a:pPr>
            <a:r>
              <a:rPr lang="en-US" dirty="0" smtClean="0"/>
              <a:t>From </a:t>
            </a:r>
            <a:r>
              <a:rPr lang="en-US" dirty="0"/>
              <a:t>kindergarten to the end of secondary education, all children and young people will have access to a free quality of education that will enable them to take advantage of equal learning opportunities for all (based on gender, special educational needs, geographic location) and establishing a system that encourages the participation of stakeholders, decrease dropout and repetition in order to increase completion of first and second cycles.</a:t>
            </a:r>
          </a:p>
          <a:p>
            <a:pPr>
              <a:buClrTx/>
              <a:buFont typeface="Wingdings" pitchFamily="2" charset="2"/>
              <a:buChar char="Ø"/>
            </a:pPr>
            <a:r>
              <a:rPr lang="en-US" dirty="0" smtClean="0"/>
              <a:t>Ensured </a:t>
            </a:r>
            <a:r>
              <a:rPr lang="en-US" dirty="0"/>
              <a:t>gender equity, urban and rural in education participation will be provided through eradication of gender, urban and rural parity. The current momentum of increasing girls’ participation in education and women in educational administration and leadership will continue. The special needs strategy will be fully implemented to benefit children with special needs. Besides, high emphasis will be given to ensure the general education internal efficiency.  </a:t>
            </a:r>
          </a:p>
          <a:p>
            <a:pPr marL="0" indent="0">
              <a:buNone/>
            </a:pPr>
            <a:endParaRPr lang="en-US" dirty="0"/>
          </a:p>
        </p:txBody>
      </p:sp>
    </p:spTree>
    <p:extLst>
      <p:ext uri="{BB962C8B-B14F-4D97-AF65-F5344CB8AC3E}">
        <p14:creationId xmlns:p14="http://schemas.microsoft.com/office/powerpoint/2010/main" val="1180678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350"/>
            <a:ext cx="8458200" cy="685800"/>
          </a:xfrm>
          <a:ln>
            <a:solidFill>
              <a:srgbClr val="FF0000"/>
            </a:solidFill>
          </a:ln>
        </p:spPr>
        <p:txBody>
          <a:bodyPr>
            <a:normAutofit fontScale="90000"/>
          </a:bodyPr>
          <a:lstStyle/>
          <a:p>
            <a:r>
              <a:rPr lang="en-US" dirty="0" err="1" smtClean="0"/>
              <a:t>Cont</a:t>
            </a:r>
            <a:r>
              <a:rPr lang="en-US" dirty="0" smtClean="0"/>
              <a:t>…..</a:t>
            </a:r>
            <a:endParaRPr lang="en-US" sz="4000" b="1" dirty="0"/>
          </a:p>
        </p:txBody>
      </p:sp>
      <p:sp>
        <p:nvSpPr>
          <p:cNvPr id="3" name="Content Placeholder 2"/>
          <p:cNvSpPr>
            <a:spLocks noGrp="1"/>
          </p:cNvSpPr>
          <p:nvPr>
            <p:ph idx="1"/>
          </p:nvPr>
        </p:nvSpPr>
        <p:spPr>
          <a:xfrm>
            <a:off x="228600" y="895350"/>
            <a:ext cx="8686800" cy="4038600"/>
          </a:xfrm>
          <a:ln>
            <a:solidFill>
              <a:srgbClr val="FF0000"/>
            </a:solidFill>
          </a:ln>
        </p:spPr>
        <p:txBody>
          <a:bodyPr>
            <a:normAutofit/>
          </a:bodyPr>
          <a:lstStyle/>
          <a:p>
            <a:pPr>
              <a:buClrTx/>
              <a:buFont typeface="Wingdings" pitchFamily="2" charset="2"/>
              <a:buChar char="Ø"/>
            </a:pPr>
            <a:r>
              <a:rPr lang="en-US" dirty="0"/>
              <a:t> </a:t>
            </a:r>
            <a:r>
              <a:rPr lang="en-US" dirty="0" smtClean="0"/>
              <a:t>Through </a:t>
            </a:r>
            <a:r>
              <a:rPr lang="en-US" dirty="0"/>
              <a:t>increasing enrolment in pre-primary, increasing awareness regarding educational strategy, supporting  students that have special educational needs and providing school feeding, and where appropriate materials, for pastoralist groups, </a:t>
            </a:r>
          </a:p>
          <a:p>
            <a:pPr>
              <a:buClrTx/>
              <a:buFont typeface="Wingdings" pitchFamily="2" charset="2"/>
              <a:buChar char="Ø"/>
            </a:pPr>
            <a:r>
              <a:rPr lang="en-US" dirty="0"/>
              <a:t> </a:t>
            </a:r>
            <a:r>
              <a:rPr lang="en-US" dirty="0" smtClean="0"/>
              <a:t>Expand </a:t>
            </a:r>
            <a:r>
              <a:rPr lang="en-US" dirty="0"/>
              <a:t>opportunities for lifelong learning for youngsters and adults to lead country towards development, prosperity and sustainable economic, </a:t>
            </a:r>
          </a:p>
          <a:p>
            <a:endParaRPr lang="en-US" dirty="0"/>
          </a:p>
        </p:txBody>
      </p:sp>
    </p:spTree>
    <p:extLst>
      <p:ext uri="{BB962C8B-B14F-4D97-AF65-F5344CB8AC3E}">
        <p14:creationId xmlns:p14="http://schemas.microsoft.com/office/powerpoint/2010/main" val="2621336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350"/>
            <a:ext cx="8458200" cy="685800"/>
          </a:xfrm>
          <a:ln>
            <a:solidFill>
              <a:srgbClr val="FF0000"/>
            </a:solidFill>
          </a:ln>
        </p:spPr>
        <p:txBody>
          <a:bodyPr>
            <a:normAutofit fontScale="90000"/>
          </a:bodyPr>
          <a:lstStyle/>
          <a:p>
            <a:r>
              <a:rPr lang="en-US" dirty="0" err="1" smtClean="0"/>
              <a:t>Cont</a:t>
            </a:r>
            <a:r>
              <a:rPr lang="en-US" dirty="0" smtClean="0"/>
              <a:t>…..</a:t>
            </a:r>
            <a:endParaRPr lang="en-US" sz="4000" b="1" dirty="0"/>
          </a:p>
        </p:txBody>
      </p:sp>
      <p:sp>
        <p:nvSpPr>
          <p:cNvPr id="3" name="Content Placeholder 2"/>
          <p:cNvSpPr>
            <a:spLocks noGrp="1"/>
          </p:cNvSpPr>
          <p:nvPr>
            <p:ph idx="1"/>
          </p:nvPr>
        </p:nvSpPr>
        <p:spPr>
          <a:xfrm>
            <a:off x="228600" y="895350"/>
            <a:ext cx="8686800" cy="4038600"/>
          </a:xfrm>
          <a:ln>
            <a:solidFill>
              <a:srgbClr val="FF0000"/>
            </a:solidFill>
          </a:ln>
        </p:spPr>
        <p:txBody>
          <a:bodyPr>
            <a:normAutofit lnSpcReduction="10000"/>
          </a:bodyPr>
          <a:lstStyle/>
          <a:p>
            <a:pPr>
              <a:buFont typeface="Wingdings" pitchFamily="2" charset="2"/>
              <a:buChar char="Ø"/>
            </a:pPr>
            <a:r>
              <a:rPr lang="en-US" dirty="0"/>
              <a:t> </a:t>
            </a:r>
            <a:r>
              <a:rPr lang="en-US" sz="3400" dirty="0" smtClean="0"/>
              <a:t>Maintain </a:t>
            </a:r>
            <a:r>
              <a:rPr lang="en-US" sz="3400" dirty="0"/>
              <a:t>a high quality of education and assessment system that enables all students to compete globally</a:t>
            </a:r>
            <a:r>
              <a:rPr lang="en-US" sz="3400" dirty="0" smtClean="0"/>
              <a:t>.</a:t>
            </a:r>
          </a:p>
          <a:p>
            <a:pPr marL="0" indent="0">
              <a:buNone/>
            </a:pPr>
            <a:endParaRPr lang="en-US" sz="3400" dirty="0"/>
          </a:p>
          <a:p>
            <a:pPr>
              <a:buFont typeface="Wingdings" pitchFamily="2" charset="2"/>
              <a:buChar char="Ø"/>
            </a:pPr>
            <a:r>
              <a:rPr lang="en-US" sz="3400" dirty="0"/>
              <a:t> </a:t>
            </a:r>
            <a:r>
              <a:rPr lang="en-US" sz="3400" dirty="0" smtClean="0"/>
              <a:t>Ensure </a:t>
            </a:r>
            <a:r>
              <a:rPr lang="en-US" sz="3400" dirty="0"/>
              <a:t>the relevance of the curriculum and learning process, educational aids, and assessment systems in conjunction with the world of work and social engagement</a:t>
            </a:r>
            <a:r>
              <a:rPr lang="en-US" sz="3400" dirty="0" smtClean="0"/>
              <a:t>.</a:t>
            </a:r>
            <a:endParaRPr lang="en-US" sz="3400" dirty="0"/>
          </a:p>
        </p:txBody>
      </p:sp>
    </p:spTree>
    <p:extLst>
      <p:ext uri="{BB962C8B-B14F-4D97-AF65-F5344CB8AC3E}">
        <p14:creationId xmlns:p14="http://schemas.microsoft.com/office/powerpoint/2010/main" val="2092540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350"/>
            <a:ext cx="8458200" cy="685800"/>
          </a:xfrm>
          <a:ln>
            <a:solidFill>
              <a:srgbClr val="FF0000"/>
            </a:solidFill>
          </a:ln>
        </p:spPr>
        <p:txBody>
          <a:bodyPr>
            <a:normAutofit fontScale="90000"/>
          </a:bodyPr>
          <a:lstStyle/>
          <a:p>
            <a:r>
              <a:rPr lang="en-US" dirty="0" err="1" smtClean="0"/>
              <a:t>Cont</a:t>
            </a:r>
            <a:r>
              <a:rPr lang="en-US" dirty="0" smtClean="0"/>
              <a:t>…..</a:t>
            </a:r>
            <a:endParaRPr lang="en-US" sz="4000" b="1" dirty="0"/>
          </a:p>
        </p:txBody>
      </p:sp>
      <p:sp>
        <p:nvSpPr>
          <p:cNvPr id="3" name="Content Placeholder 2"/>
          <p:cNvSpPr>
            <a:spLocks noGrp="1"/>
          </p:cNvSpPr>
          <p:nvPr>
            <p:ph idx="1"/>
          </p:nvPr>
        </p:nvSpPr>
        <p:spPr>
          <a:xfrm>
            <a:off x="228600" y="895350"/>
            <a:ext cx="8686800" cy="4038600"/>
          </a:xfrm>
          <a:ln>
            <a:solidFill>
              <a:srgbClr val="FF0000"/>
            </a:solidFill>
          </a:ln>
        </p:spPr>
        <p:txBody>
          <a:bodyPr>
            <a:normAutofit/>
          </a:bodyPr>
          <a:lstStyle/>
          <a:p>
            <a:pPr>
              <a:buFont typeface="Wingdings" pitchFamily="2" charset="2"/>
              <a:buChar char="Ø"/>
            </a:pPr>
            <a:r>
              <a:rPr lang="en-US" dirty="0"/>
              <a:t> </a:t>
            </a:r>
            <a:r>
              <a:rPr lang="en-US" dirty="0" smtClean="0"/>
              <a:t>Ensure </a:t>
            </a:r>
            <a:r>
              <a:rPr lang="en-US" dirty="0"/>
              <a:t>good governance by establishing a leadership and management system that enhances efficiency and effectiveness and promotes accountability, transparency and ownership.</a:t>
            </a:r>
          </a:p>
          <a:p>
            <a:pPr>
              <a:buFont typeface="Wingdings" pitchFamily="2" charset="2"/>
              <a:buChar char="Ø"/>
            </a:pPr>
            <a:r>
              <a:rPr lang="en-US" dirty="0" smtClean="0"/>
              <a:t>Institutions </a:t>
            </a:r>
            <a:r>
              <a:rPr lang="en-US" dirty="0"/>
              <a:t>play an important role in promoting and sharing national experiences and values, while embracing, sharing and celebrating their differences and promoting national unity educating students from different religious, racial, and social backgrounds. </a:t>
            </a:r>
          </a:p>
        </p:txBody>
      </p:sp>
    </p:spTree>
    <p:extLst>
      <p:ext uri="{BB962C8B-B14F-4D97-AF65-F5344CB8AC3E}">
        <p14:creationId xmlns:p14="http://schemas.microsoft.com/office/powerpoint/2010/main" val="1818117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33350"/>
            <a:ext cx="8763000" cy="685800"/>
          </a:xfrm>
          <a:ln>
            <a:solidFill>
              <a:srgbClr val="FF0000"/>
            </a:solidFill>
          </a:ln>
        </p:spPr>
        <p:txBody>
          <a:bodyPr>
            <a:noAutofit/>
          </a:bodyPr>
          <a:lstStyle/>
          <a:p>
            <a:pPr algn="ctr"/>
            <a:r>
              <a:rPr lang="en-US" sz="2800" b="1" dirty="0" smtClean="0">
                <a:latin typeface="+mn-lt"/>
              </a:rPr>
              <a:t>Strategic </a:t>
            </a:r>
            <a:r>
              <a:rPr lang="en-US" sz="2800" b="1" dirty="0">
                <a:latin typeface="+mn-lt"/>
              </a:rPr>
              <a:t>directions for Somali regional education sector</a:t>
            </a:r>
          </a:p>
        </p:txBody>
      </p:sp>
      <p:sp>
        <p:nvSpPr>
          <p:cNvPr id="3" name="Content Placeholder 2"/>
          <p:cNvSpPr>
            <a:spLocks noGrp="1"/>
          </p:cNvSpPr>
          <p:nvPr>
            <p:ph idx="1"/>
          </p:nvPr>
        </p:nvSpPr>
        <p:spPr>
          <a:xfrm>
            <a:off x="228600" y="895350"/>
            <a:ext cx="8686800" cy="4038600"/>
          </a:xfrm>
          <a:ln>
            <a:solidFill>
              <a:srgbClr val="FF0000"/>
            </a:solidFill>
          </a:ln>
        </p:spPr>
        <p:txBody>
          <a:bodyPr>
            <a:normAutofit/>
          </a:bodyPr>
          <a:lstStyle/>
          <a:p>
            <a:pPr marL="514350" indent="-514350">
              <a:buFont typeface="+mj-lt"/>
              <a:buAutoNum type="arabicPeriod"/>
            </a:pPr>
            <a:r>
              <a:rPr lang="en-US" sz="3200" b="1" dirty="0" smtClean="0"/>
              <a:t>Access</a:t>
            </a:r>
            <a:r>
              <a:rPr lang="en-US" sz="3200" b="1" dirty="0"/>
              <a:t>: </a:t>
            </a:r>
            <a:r>
              <a:rPr lang="en-US" sz="3200" dirty="0" smtClean="0"/>
              <a:t>Provide </a:t>
            </a:r>
            <a:r>
              <a:rPr lang="en-US" sz="3200" dirty="0"/>
              <a:t>all children with access to </a:t>
            </a:r>
            <a:r>
              <a:rPr lang="en-US" sz="3200" dirty="0" smtClean="0"/>
              <a:t>pre-primary education for school preparedness, </a:t>
            </a:r>
            <a:r>
              <a:rPr lang="en-US" sz="3200" dirty="0"/>
              <a:t>with particular emphasis at ensuring all children can access to elementary intermediate and secondary education to enable sustained participation in education.</a:t>
            </a:r>
          </a:p>
        </p:txBody>
      </p:sp>
    </p:spTree>
    <p:extLst>
      <p:ext uri="{BB962C8B-B14F-4D97-AF65-F5344CB8AC3E}">
        <p14:creationId xmlns:p14="http://schemas.microsoft.com/office/powerpoint/2010/main" val="611144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350"/>
            <a:ext cx="8229600" cy="533400"/>
          </a:xfrm>
        </p:spPr>
        <p:txBody>
          <a:bodyPr>
            <a:normAutofit fontScale="90000"/>
          </a:bodyPr>
          <a:lstStyle/>
          <a:p>
            <a:pPr algn="ctr"/>
            <a:r>
              <a:rPr lang="en-US" sz="3600" b="1" dirty="0">
                <a:latin typeface="Times New Roman" pitchFamily="18" charset="0"/>
                <a:cs typeface="Times New Roman" pitchFamily="18" charset="0"/>
              </a:rPr>
              <a:t>General Education </a:t>
            </a:r>
            <a:r>
              <a:rPr lang="en-US" sz="3600" b="1" dirty="0" smtClean="0">
                <a:latin typeface="Times New Roman" pitchFamily="18" charset="0"/>
                <a:cs typeface="Times New Roman" pitchFamily="18" charset="0"/>
              </a:rPr>
              <a:t>Strategic Priorities(GTPII)</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819150"/>
            <a:ext cx="8839200" cy="4114800"/>
          </a:xfrm>
        </p:spPr>
        <p:txBody>
          <a:bodyPr>
            <a:normAutofit fontScale="92500" lnSpcReduction="10000"/>
          </a:bodyPr>
          <a:lstStyle/>
          <a:p>
            <a:pPr lvl="0">
              <a:buBlip>
                <a:blip r:embed="rId2"/>
              </a:buBlip>
            </a:pPr>
            <a:r>
              <a:rPr lang="en-US" dirty="0" smtClean="0"/>
              <a:t> Provide </a:t>
            </a:r>
            <a:r>
              <a:rPr lang="en-US" b="1" u="sng" dirty="0">
                <a:solidFill>
                  <a:srgbClr val="FF0000"/>
                </a:solidFill>
              </a:rPr>
              <a:t>equal opportunities</a:t>
            </a:r>
            <a:r>
              <a:rPr lang="en-US" dirty="0"/>
              <a:t> and </a:t>
            </a:r>
            <a:r>
              <a:rPr lang="en-US" b="1" dirty="0">
                <a:solidFill>
                  <a:srgbClr val="FF0000"/>
                </a:solidFill>
              </a:rPr>
              <a:t>participation</a:t>
            </a:r>
            <a:r>
              <a:rPr lang="en-US" dirty="0"/>
              <a:t> for all, with special attention to rural pastoralist and agro pastoralist group, children with special need and others disadvantaged groups</a:t>
            </a:r>
            <a:r>
              <a:rPr lang="en-US" dirty="0" smtClean="0"/>
              <a:t>.</a:t>
            </a:r>
          </a:p>
          <a:p>
            <a:pPr marL="0" lvl="0" indent="0">
              <a:buNone/>
            </a:pPr>
            <a:endParaRPr lang="en-US" dirty="0"/>
          </a:p>
          <a:p>
            <a:pPr>
              <a:buBlip>
                <a:blip r:embed="rId2"/>
              </a:buBlip>
            </a:pPr>
            <a:r>
              <a:rPr lang="en-US" b="1" u="sng" dirty="0" smtClean="0">
                <a:solidFill>
                  <a:srgbClr val="FF0000"/>
                </a:solidFill>
              </a:rPr>
              <a:t> Ensure </a:t>
            </a:r>
            <a:r>
              <a:rPr lang="en-US" b="1" u="sng" dirty="0">
                <a:solidFill>
                  <a:srgbClr val="FF0000"/>
                </a:solidFill>
              </a:rPr>
              <a:t>quality, fair and accessible education</a:t>
            </a:r>
            <a:r>
              <a:rPr lang="en-US" dirty="0"/>
              <a:t> in the pre-primary, primary and secondary education for all; cost effective and participatory education </a:t>
            </a:r>
            <a:r>
              <a:rPr lang="en-US" dirty="0" smtClean="0"/>
              <a:t>to </a:t>
            </a:r>
            <a:r>
              <a:rPr lang="en-US" dirty="0"/>
              <a:t>be expanded through both formal and non-formal delivery mechanisms. </a:t>
            </a:r>
            <a:endParaRPr lang="en-US" dirty="0" smtClean="0"/>
          </a:p>
          <a:p>
            <a:pPr marL="0" indent="0">
              <a:buNone/>
            </a:pPr>
            <a:endParaRPr lang="en-US" dirty="0"/>
          </a:p>
          <a:p>
            <a:pPr lvl="0">
              <a:buBlip>
                <a:blip r:embed="rId2"/>
              </a:buBlip>
            </a:pPr>
            <a:r>
              <a:rPr lang="en-US" dirty="0" smtClean="0"/>
              <a:t> Deliver </a:t>
            </a:r>
            <a:r>
              <a:rPr lang="en-US" b="1" dirty="0">
                <a:solidFill>
                  <a:srgbClr val="FF0000"/>
                </a:solidFill>
              </a:rPr>
              <a:t>quality education</a:t>
            </a:r>
            <a:r>
              <a:rPr lang="en-US" dirty="0"/>
              <a:t> that meets the diverse learning needs of all children, youth and adults </a:t>
            </a:r>
          </a:p>
          <a:p>
            <a:pPr marL="0" indent="0">
              <a:buNone/>
            </a:pPr>
            <a:endParaRPr lang="en-US" dirty="0"/>
          </a:p>
        </p:txBody>
      </p:sp>
    </p:spTree>
    <p:extLst>
      <p:ext uri="{BB962C8B-B14F-4D97-AF65-F5344CB8AC3E}">
        <p14:creationId xmlns:p14="http://schemas.microsoft.com/office/powerpoint/2010/main" val="1341078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33350"/>
            <a:ext cx="8763000" cy="533400"/>
          </a:xfrm>
          <a:ln>
            <a:solidFill>
              <a:srgbClr val="FF0000"/>
            </a:solidFill>
          </a:ln>
        </p:spPr>
        <p:txBody>
          <a:bodyPr>
            <a:noAutofit/>
          </a:bodyPr>
          <a:lstStyle/>
          <a:p>
            <a:r>
              <a:rPr lang="en-US" sz="2800" b="1" dirty="0" err="1" smtClean="0">
                <a:latin typeface="+mn-lt"/>
              </a:rPr>
              <a:t>Cont</a:t>
            </a:r>
            <a:r>
              <a:rPr lang="en-US" sz="2800" b="1" dirty="0" smtClean="0">
                <a:latin typeface="+mn-lt"/>
              </a:rPr>
              <a:t>…………………..</a:t>
            </a:r>
            <a:endParaRPr lang="en-US" sz="2800" b="1" dirty="0">
              <a:latin typeface="+mn-lt"/>
            </a:endParaRPr>
          </a:p>
        </p:txBody>
      </p:sp>
      <p:sp>
        <p:nvSpPr>
          <p:cNvPr id="3" name="Content Placeholder 2"/>
          <p:cNvSpPr>
            <a:spLocks noGrp="1"/>
          </p:cNvSpPr>
          <p:nvPr>
            <p:ph idx="1"/>
          </p:nvPr>
        </p:nvSpPr>
        <p:spPr>
          <a:xfrm>
            <a:off x="228600" y="895350"/>
            <a:ext cx="8686800" cy="4038600"/>
          </a:xfrm>
          <a:ln>
            <a:solidFill>
              <a:srgbClr val="FF0000"/>
            </a:solidFill>
          </a:ln>
        </p:spPr>
        <p:txBody>
          <a:bodyPr>
            <a:normAutofit fontScale="92500"/>
          </a:bodyPr>
          <a:lstStyle/>
          <a:p>
            <a:pPr marL="0" indent="0">
              <a:buNone/>
            </a:pPr>
            <a:r>
              <a:rPr lang="en-US" sz="3200" dirty="0" smtClean="0"/>
              <a:t>2. </a:t>
            </a:r>
            <a:r>
              <a:rPr lang="en-US" sz="3200" b="1" dirty="0" smtClean="0"/>
              <a:t>Equity</a:t>
            </a:r>
            <a:r>
              <a:rPr lang="en-US" sz="3200" b="1" dirty="0"/>
              <a:t>:</a:t>
            </a:r>
            <a:r>
              <a:rPr lang="en-US" sz="3200" dirty="0"/>
              <a:t> Provide equitable education to all children in the region (KG-12) by improving opportunities for all children, special attention to disadvantaged children. Equity should ensure that differences in educational outcomes are not the result of differences in socio-economic status, income, gender, geographical disparities and parallel school systems. </a:t>
            </a:r>
            <a:r>
              <a:rPr lang="en-US" sz="3200" dirty="0" smtClean="0"/>
              <a:t>ensuring </a:t>
            </a:r>
            <a:r>
              <a:rPr lang="en-US" sz="3200" dirty="0"/>
              <a:t>that it is available, accessible, acceptable and adaptable.</a:t>
            </a:r>
          </a:p>
        </p:txBody>
      </p:sp>
    </p:spTree>
    <p:extLst>
      <p:ext uri="{BB962C8B-B14F-4D97-AF65-F5344CB8AC3E}">
        <p14:creationId xmlns:p14="http://schemas.microsoft.com/office/powerpoint/2010/main" val="3842455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1000"/>
                                        <p:tgtEl>
                                          <p:spTgt spid="3">
                                            <p:bg/>
                                          </p:spTgt>
                                        </p:tgtEl>
                                      </p:cBhvr>
                                    </p:animEffect>
                                    <p:anim calcmode="lin" valueType="num">
                                      <p:cBhvr>
                                        <p:cTn id="14" dur="1000" fill="hold"/>
                                        <p:tgtEl>
                                          <p:spTgt spid="3">
                                            <p:bg/>
                                          </p:spTgt>
                                        </p:tgtEl>
                                        <p:attrNameLst>
                                          <p:attrName>ppt_x</p:attrName>
                                        </p:attrNameLst>
                                      </p:cBhvr>
                                      <p:tavLst>
                                        <p:tav tm="0">
                                          <p:val>
                                            <p:strVal val="#ppt_x"/>
                                          </p:val>
                                        </p:tav>
                                        <p:tav tm="100000">
                                          <p:val>
                                            <p:strVal val="#ppt_x"/>
                                          </p:val>
                                        </p:tav>
                                      </p:tavLst>
                                    </p:anim>
                                    <p:anim calcmode="lin" valueType="num">
                                      <p:cBhvr>
                                        <p:cTn id="1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33350"/>
            <a:ext cx="8763000" cy="533400"/>
          </a:xfrm>
          <a:ln>
            <a:solidFill>
              <a:srgbClr val="FF0000"/>
            </a:solidFill>
          </a:ln>
        </p:spPr>
        <p:txBody>
          <a:bodyPr>
            <a:noAutofit/>
          </a:bodyPr>
          <a:lstStyle/>
          <a:p>
            <a:r>
              <a:rPr lang="en-US" sz="2800" b="1" dirty="0" err="1" smtClean="0">
                <a:latin typeface="+mn-lt"/>
              </a:rPr>
              <a:t>Cont</a:t>
            </a:r>
            <a:r>
              <a:rPr lang="en-US" sz="2800" b="1" dirty="0" smtClean="0">
                <a:latin typeface="+mn-lt"/>
              </a:rPr>
              <a:t>…………………..</a:t>
            </a:r>
            <a:endParaRPr lang="en-US" sz="2800" b="1" dirty="0">
              <a:latin typeface="+mn-lt"/>
            </a:endParaRPr>
          </a:p>
        </p:txBody>
      </p:sp>
      <p:sp>
        <p:nvSpPr>
          <p:cNvPr id="3" name="Content Placeholder 2"/>
          <p:cNvSpPr>
            <a:spLocks noGrp="1"/>
          </p:cNvSpPr>
          <p:nvPr>
            <p:ph idx="1"/>
          </p:nvPr>
        </p:nvSpPr>
        <p:spPr>
          <a:xfrm>
            <a:off x="228600" y="895350"/>
            <a:ext cx="8686800" cy="4038600"/>
          </a:xfrm>
          <a:ln>
            <a:solidFill>
              <a:srgbClr val="FF0000"/>
            </a:solidFill>
          </a:ln>
        </p:spPr>
        <p:txBody>
          <a:bodyPr>
            <a:normAutofit/>
          </a:bodyPr>
          <a:lstStyle/>
          <a:p>
            <a:pPr marL="0" indent="0">
              <a:buNone/>
            </a:pPr>
            <a:r>
              <a:rPr lang="en-US" sz="3200" dirty="0" smtClean="0"/>
              <a:t>3. </a:t>
            </a:r>
            <a:r>
              <a:rPr lang="en-US" sz="3200" b="1" dirty="0"/>
              <a:t>Quality: </a:t>
            </a:r>
            <a:r>
              <a:rPr lang="en-US" sz="3200" dirty="0"/>
              <a:t>improve the quality of education from pre-primary to secondary education in order to motivate children to complete primary and secondary school and provide them with the knowledge, skills and values to become productive, competent and responsible citizens.</a:t>
            </a:r>
            <a:r>
              <a:rPr lang="en-US" sz="3200" dirty="0" smtClean="0"/>
              <a:t>.</a:t>
            </a:r>
            <a:endParaRPr lang="en-US" sz="3200" dirty="0"/>
          </a:p>
        </p:txBody>
      </p:sp>
    </p:spTree>
    <p:extLst>
      <p:ext uri="{BB962C8B-B14F-4D97-AF65-F5344CB8AC3E}">
        <p14:creationId xmlns:p14="http://schemas.microsoft.com/office/powerpoint/2010/main" val="3925031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circle(in)">
                                      <p:cBhvr>
                                        <p:cTn id="13" dur="20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circle(in)">
                                      <p:cBhvr>
                                        <p:cTn id="18"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33350"/>
            <a:ext cx="8763000" cy="533400"/>
          </a:xfrm>
          <a:ln>
            <a:solidFill>
              <a:srgbClr val="FF0000"/>
            </a:solidFill>
          </a:ln>
        </p:spPr>
        <p:txBody>
          <a:bodyPr>
            <a:noAutofit/>
          </a:bodyPr>
          <a:lstStyle/>
          <a:p>
            <a:r>
              <a:rPr lang="en-US" sz="2800" b="1" dirty="0" err="1" smtClean="0">
                <a:latin typeface="+mn-lt"/>
              </a:rPr>
              <a:t>Cont</a:t>
            </a:r>
            <a:r>
              <a:rPr lang="en-US" sz="2800" b="1" dirty="0" smtClean="0">
                <a:latin typeface="+mn-lt"/>
              </a:rPr>
              <a:t>…………………..</a:t>
            </a:r>
            <a:endParaRPr lang="en-US" sz="2800" b="1" dirty="0">
              <a:latin typeface="+mn-lt"/>
            </a:endParaRPr>
          </a:p>
        </p:txBody>
      </p:sp>
      <p:sp>
        <p:nvSpPr>
          <p:cNvPr id="3" name="Content Placeholder 2"/>
          <p:cNvSpPr>
            <a:spLocks noGrp="1"/>
          </p:cNvSpPr>
          <p:nvPr>
            <p:ph idx="1"/>
          </p:nvPr>
        </p:nvSpPr>
        <p:spPr>
          <a:xfrm>
            <a:off x="228600" y="819150"/>
            <a:ext cx="8686800" cy="4114800"/>
          </a:xfrm>
          <a:ln>
            <a:solidFill>
              <a:srgbClr val="FF0000"/>
            </a:solidFill>
          </a:ln>
        </p:spPr>
        <p:txBody>
          <a:bodyPr>
            <a:normAutofit/>
          </a:bodyPr>
          <a:lstStyle/>
          <a:p>
            <a:pPr marL="0" indent="0">
              <a:buNone/>
            </a:pPr>
            <a:r>
              <a:rPr lang="en-US" sz="3400" dirty="0" smtClean="0"/>
              <a:t>4. </a:t>
            </a:r>
            <a:r>
              <a:rPr lang="en-GB" sz="3400" b="1" dirty="0" smtClean="0"/>
              <a:t>Relevance</a:t>
            </a:r>
            <a:r>
              <a:rPr lang="en-GB" sz="3400" b="1" dirty="0"/>
              <a:t>: </a:t>
            </a:r>
            <a:r>
              <a:rPr lang="en-GB" sz="3400" dirty="0"/>
              <a:t>it is important to ensure that education is essential to the world of work and social participation. To this, the curriculum, teaching style, teaching and learning materials and assessment should be adopted to the needs of the market. </a:t>
            </a:r>
            <a:endParaRPr lang="en-US" sz="3400" dirty="0"/>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2392498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fade">
                                      <p:cBhvr>
                                        <p:cTn id="13" dur="5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33350"/>
            <a:ext cx="8763000" cy="533400"/>
          </a:xfrm>
          <a:ln>
            <a:solidFill>
              <a:srgbClr val="FF0000"/>
            </a:solidFill>
          </a:ln>
        </p:spPr>
        <p:txBody>
          <a:bodyPr>
            <a:noAutofit/>
          </a:bodyPr>
          <a:lstStyle/>
          <a:p>
            <a:r>
              <a:rPr lang="en-US" sz="2800" b="1" dirty="0" err="1" smtClean="0">
                <a:latin typeface="+mn-lt"/>
              </a:rPr>
              <a:t>Cont</a:t>
            </a:r>
            <a:r>
              <a:rPr lang="en-US" sz="2800" b="1" dirty="0" smtClean="0">
                <a:latin typeface="+mn-lt"/>
              </a:rPr>
              <a:t>…………………..</a:t>
            </a:r>
            <a:endParaRPr lang="en-US" sz="2800" b="1" dirty="0">
              <a:latin typeface="+mn-lt"/>
            </a:endParaRPr>
          </a:p>
        </p:txBody>
      </p:sp>
      <p:sp>
        <p:nvSpPr>
          <p:cNvPr id="3" name="Content Placeholder 2"/>
          <p:cNvSpPr>
            <a:spLocks noGrp="1"/>
          </p:cNvSpPr>
          <p:nvPr>
            <p:ph idx="1"/>
          </p:nvPr>
        </p:nvSpPr>
        <p:spPr>
          <a:xfrm>
            <a:off x="228600" y="895350"/>
            <a:ext cx="8686800" cy="4038600"/>
          </a:xfrm>
          <a:ln>
            <a:solidFill>
              <a:srgbClr val="FF0000"/>
            </a:solidFill>
          </a:ln>
        </p:spPr>
        <p:txBody>
          <a:bodyPr>
            <a:normAutofit/>
          </a:bodyPr>
          <a:lstStyle/>
          <a:p>
            <a:pPr marL="0" indent="0">
              <a:buNone/>
            </a:pPr>
            <a:r>
              <a:rPr lang="en-GB" sz="3400" b="1" dirty="0" smtClean="0"/>
              <a:t>5. Good </a:t>
            </a:r>
            <a:r>
              <a:rPr lang="en-GB" sz="3400" b="1" dirty="0"/>
              <a:t>governance: </a:t>
            </a:r>
            <a:r>
              <a:rPr lang="en-GB" sz="3400" dirty="0"/>
              <a:t>building a system of accountability, transparency and ownership within the education and training system by empowering leadership and management, and promoting good governance that enhances efficiency and effectiveness in the education system.</a:t>
            </a:r>
            <a:endParaRPr lang="en-US" sz="3400" dirty="0"/>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3123508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circle(in)">
                                      <p:cBhvr>
                                        <p:cTn id="13" dur="20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circle(in)">
                                      <p:cBhvr>
                                        <p:cTn id="18"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33350"/>
            <a:ext cx="8763000" cy="609600"/>
          </a:xfrm>
          <a:ln>
            <a:solidFill>
              <a:srgbClr val="FF0000"/>
            </a:solidFill>
          </a:ln>
        </p:spPr>
        <p:txBody>
          <a:bodyPr>
            <a:noAutofit/>
          </a:bodyPr>
          <a:lstStyle/>
          <a:p>
            <a:pPr algn="ctr"/>
            <a:r>
              <a:rPr lang="en-US" sz="3200" b="1" dirty="0" smtClean="0">
                <a:latin typeface="+mn-lt"/>
              </a:rPr>
              <a:t>Goals the New plan</a:t>
            </a:r>
            <a:endParaRPr lang="en-US" sz="3200" b="1" dirty="0">
              <a:latin typeface="+mn-lt"/>
            </a:endParaRPr>
          </a:p>
        </p:txBody>
      </p:sp>
      <p:sp>
        <p:nvSpPr>
          <p:cNvPr id="3" name="Content Placeholder 2"/>
          <p:cNvSpPr>
            <a:spLocks noGrp="1"/>
          </p:cNvSpPr>
          <p:nvPr>
            <p:ph idx="1"/>
          </p:nvPr>
        </p:nvSpPr>
        <p:spPr>
          <a:xfrm>
            <a:off x="228600" y="895350"/>
            <a:ext cx="8686800" cy="4038600"/>
          </a:xfrm>
          <a:ln>
            <a:solidFill>
              <a:srgbClr val="FF0000"/>
            </a:solidFill>
          </a:ln>
        </p:spPr>
        <p:txBody>
          <a:bodyPr>
            <a:normAutofit/>
          </a:bodyPr>
          <a:lstStyle/>
          <a:p>
            <a:pPr marL="514350" indent="-514350">
              <a:buFont typeface="+mj-lt"/>
              <a:buAutoNum type="arabicPeriod"/>
            </a:pPr>
            <a:r>
              <a:rPr lang="en-US" sz="3200" dirty="0" smtClean="0"/>
              <a:t> </a:t>
            </a:r>
            <a:r>
              <a:rPr lang="en-US" sz="3200" dirty="0"/>
              <a:t>Producing competent citizens who are worthy of their universal personality, equipped with norms and good value.</a:t>
            </a:r>
          </a:p>
          <a:p>
            <a:pPr marL="514350" indent="-514350">
              <a:buFont typeface="+mj-lt"/>
              <a:buAutoNum type="arabicPeriod"/>
            </a:pPr>
            <a:r>
              <a:rPr lang="en-US" sz="3200" dirty="0" smtClean="0"/>
              <a:t>Make </a:t>
            </a:r>
            <a:r>
              <a:rPr lang="en-US" sz="3200" dirty="0"/>
              <a:t>teaching a preferred profession.</a:t>
            </a:r>
          </a:p>
          <a:p>
            <a:pPr marL="514350" indent="-514350">
              <a:buFont typeface="+mj-lt"/>
              <a:buAutoNum type="arabicPeriod"/>
            </a:pPr>
            <a:r>
              <a:rPr lang="en-US" sz="3200" dirty="0" smtClean="0"/>
              <a:t>Designing </a:t>
            </a:r>
            <a:r>
              <a:rPr lang="en-US" sz="3200" dirty="0"/>
              <a:t>the curriculum suit to the needs </a:t>
            </a:r>
          </a:p>
          <a:p>
            <a:pPr marL="514350" indent="-514350">
              <a:buFont typeface="+mj-lt"/>
              <a:buAutoNum type="arabicPeriod"/>
            </a:pPr>
            <a:r>
              <a:rPr lang="en-US" sz="3200" dirty="0" smtClean="0"/>
              <a:t>Making </a:t>
            </a:r>
            <a:r>
              <a:rPr lang="en-US" sz="3200" dirty="0"/>
              <a:t>education and training accessible, inclusive and equitable</a:t>
            </a:r>
            <a:r>
              <a:rPr lang="en-US" sz="3200" dirty="0" smtClean="0"/>
              <a:t>.</a:t>
            </a:r>
            <a:endParaRPr lang="en-US" sz="3200" dirty="0"/>
          </a:p>
        </p:txBody>
      </p:sp>
    </p:spTree>
    <p:extLst>
      <p:ext uri="{BB962C8B-B14F-4D97-AF65-F5344CB8AC3E}">
        <p14:creationId xmlns:p14="http://schemas.microsoft.com/office/powerpoint/2010/main" val="1694606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wipe(down)">
                                      <p:cBhvr>
                                        <p:cTn id="13" dur="5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wipe(down)">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wipe(down)">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wipe(down)">
                                      <p:cBhvr>
                                        <p:cTn id="3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33350"/>
            <a:ext cx="8763000" cy="609600"/>
          </a:xfrm>
          <a:ln>
            <a:solidFill>
              <a:srgbClr val="FF0000"/>
            </a:solidFill>
          </a:ln>
        </p:spPr>
        <p:txBody>
          <a:bodyPr>
            <a:noAutofit/>
          </a:bodyPr>
          <a:lstStyle/>
          <a:p>
            <a:r>
              <a:rPr lang="en-US" sz="3200" b="1" dirty="0" err="1" smtClean="0">
                <a:latin typeface="+mn-lt"/>
              </a:rPr>
              <a:t>Cont</a:t>
            </a:r>
            <a:r>
              <a:rPr lang="en-US" sz="3200" b="1" dirty="0" smtClean="0">
                <a:latin typeface="+mn-lt"/>
              </a:rPr>
              <a:t>………</a:t>
            </a:r>
            <a:endParaRPr lang="en-US" sz="3200" b="1" dirty="0">
              <a:latin typeface="+mn-lt"/>
            </a:endParaRPr>
          </a:p>
        </p:txBody>
      </p:sp>
      <p:sp>
        <p:nvSpPr>
          <p:cNvPr id="3" name="Content Placeholder 2"/>
          <p:cNvSpPr>
            <a:spLocks noGrp="1"/>
          </p:cNvSpPr>
          <p:nvPr>
            <p:ph idx="1"/>
          </p:nvPr>
        </p:nvSpPr>
        <p:spPr>
          <a:xfrm>
            <a:off x="228600" y="895350"/>
            <a:ext cx="8686800" cy="4038600"/>
          </a:xfrm>
          <a:ln>
            <a:solidFill>
              <a:srgbClr val="FF0000"/>
            </a:solidFill>
          </a:ln>
        </p:spPr>
        <p:txBody>
          <a:bodyPr>
            <a:normAutofit fontScale="92500"/>
          </a:bodyPr>
          <a:lstStyle/>
          <a:p>
            <a:pPr marL="0" indent="0">
              <a:buNone/>
            </a:pPr>
            <a:r>
              <a:rPr lang="en-US" sz="3200" dirty="0" smtClean="0"/>
              <a:t>5. Innovating</a:t>
            </a:r>
            <a:r>
              <a:rPr lang="en-US" sz="3200" dirty="0"/>
              <a:t>, Expanding and strengthening science and technology</a:t>
            </a:r>
          </a:p>
          <a:p>
            <a:pPr marL="0" indent="0">
              <a:buNone/>
            </a:pPr>
            <a:r>
              <a:rPr lang="en-US" sz="3200" dirty="0" smtClean="0"/>
              <a:t>6. Enhancing </a:t>
            </a:r>
            <a:r>
              <a:rPr lang="en-US" sz="3200" dirty="0"/>
              <a:t>the capacity of educational institutions.</a:t>
            </a:r>
          </a:p>
          <a:p>
            <a:pPr marL="0" indent="0">
              <a:buNone/>
            </a:pPr>
            <a:r>
              <a:rPr lang="en-US" sz="3200" dirty="0" smtClean="0"/>
              <a:t>7. Ensuring </a:t>
            </a:r>
            <a:r>
              <a:rPr lang="en-US" sz="3200" dirty="0"/>
              <a:t>that there is a strong quality assurance system that is </a:t>
            </a:r>
            <a:r>
              <a:rPr lang="en-US" sz="3200" dirty="0" smtClean="0"/>
              <a:t>   accountable</a:t>
            </a:r>
            <a:r>
              <a:rPr lang="en-US" sz="3200" dirty="0"/>
              <a:t>.</a:t>
            </a:r>
          </a:p>
          <a:p>
            <a:pPr marL="0" indent="0">
              <a:buNone/>
            </a:pPr>
            <a:r>
              <a:rPr lang="en-US" sz="3200" dirty="0" smtClean="0"/>
              <a:t>8. Ensuring </a:t>
            </a:r>
            <a:r>
              <a:rPr lang="en-US" sz="3200" dirty="0"/>
              <a:t>that the information communication technology supports the effectiveness and efficiency of the education system</a:t>
            </a:r>
            <a:r>
              <a:rPr lang="en-US" sz="3200" dirty="0" smtClean="0"/>
              <a:t>.</a:t>
            </a:r>
            <a:endParaRPr lang="en-US" sz="3200" dirty="0"/>
          </a:p>
        </p:txBody>
      </p:sp>
    </p:spTree>
    <p:extLst>
      <p:ext uri="{BB962C8B-B14F-4D97-AF65-F5344CB8AC3E}">
        <p14:creationId xmlns:p14="http://schemas.microsoft.com/office/powerpoint/2010/main" val="1567220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circle(in)">
                                      <p:cBhvr>
                                        <p:cTn id="13" dur="20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circle(in)">
                                      <p:cBhvr>
                                        <p:cTn id="18" dur="2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circle(in)">
                                      <p:cBhvr>
                                        <p:cTn id="23" dur="2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circle(in)">
                                      <p:cBhvr>
                                        <p:cTn id="28" dur="2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circle(in)">
                                      <p:cBhvr>
                                        <p:cTn id="33"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33350"/>
            <a:ext cx="8763000" cy="609600"/>
          </a:xfrm>
          <a:ln>
            <a:solidFill>
              <a:srgbClr val="FF0000"/>
            </a:solidFill>
          </a:ln>
        </p:spPr>
        <p:txBody>
          <a:bodyPr>
            <a:noAutofit/>
          </a:bodyPr>
          <a:lstStyle/>
          <a:p>
            <a:r>
              <a:rPr lang="en-US" sz="3200" b="1" dirty="0" err="1" smtClean="0">
                <a:latin typeface="+mn-lt"/>
              </a:rPr>
              <a:t>Cont</a:t>
            </a:r>
            <a:r>
              <a:rPr lang="en-US" sz="3200" b="1" dirty="0" smtClean="0">
                <a:latin typeface="+mn-lt"/>
              </a:rPr>
              <a:t>…………</a:t>
            </a:r>
            <a:endParaRPr lang="en-US" sz="3200" b="1" dirty="0">
              <a:latin typeface="+mn-lt"/>
            </a:endParaRPr>
          </a:p>
        </p:txBody>
      </p:sp>
      <p:sp>
        <p:nvSpPr>
          <p:cNvPr id="3" name="Content Placeholder 2"/>
          <p:cNvSpPr>
            <a:spLocks noGrp="1"/>
          </p:cNvSpPr>
          <p:nvPr>
            <p:ph idx="1"/>
          </p:nvPr>
        </p:nvSpPr>
        <p:spPr>
          <a:xfrm>
            <a:off x="228600" y="895350"/>
            <a:ext cx="8686800" cy="4038600"/>
          </a:xfrm>
          <a:ln>
            <a:solidFill>
              <a:srgbClr val="FF0000"/>
            </a:solidFill>
          </a:ln>
        </p:spPr>
        <p:txBody>
          <a:bodyPr>
            <a:normAutofit/>
          </a:bodyPr>
          <a:lstStyle/>
          <a:p>
            <a:pPr marL="0" indent="0">
              <a:buNone/>
            </a:pPr>
            <a:r>
              <a:rPr lang="en-US" sz="3200" dirty="0" smtClean="0"/>
              <a:t>9. Increasing </a:t>
            </a:r>
            <a:r>
              <a:rPr lang="en-US" sz="3200" dirty="0"/>
              <a:t>efficiency in the establishment of accountability and capacity building of education administration. </a:t>
            </a:r>
          </a:p>
          <a:p>
            <a:pPr marL="0" indent="0">
              <a:buNone/>
            </a:pPr>
            <a:r>
              <a:rPr lang="en-US" sz="3200" dirty="0" smtClean="0"/>
              <a:t>10. Developing </a:t>
            </a:r>
            <a:r>
              <a:rPr lang="en-US" sz="3200" dirty="0"/>
              <a:t>a financial resource management system</a:t>
            </a:r>
          </a:p>
          <a:p>
            <a:pPr marL="0" indent="0">
              <a:buNone/>
            </a:pPr>
            <a:r>
              <a:rPr lang="en-US" sz="3200" dirty="0" smtClean="0"/>
              <a:t>11. Achieving </a:t>
            </a:r>
            <a:r>
              <a:rPr lang="en-US" sz="3200" dirty="0"/>
              <a:t>lifelong learning.</a:t>
            </a:r>
          </a:p>
        </p:txBody>
      </p:sp>
    </p:spTree>
    <p:extLst>
      <p:ext uri="{BB962C8B-B14F-4D97-AF65-F5344CB8AC3E}">
        <p14:creationId xmlns:p14="http://schemas.microsoft.com/office/powerpoint/2010/main" val="2414998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wheel(1)">
                                      <p:cBhvr>
                                        <p:cTn id="13" dur="20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wheel(1)">
                                      <p:cBhvr>
                                        <p:cTn id="18" dur="2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heel(1)">
                                      <p:cBhvr>
                                        <p:cTn id="23" dur="2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wheel(1)">
                                      <p:cBhvr>
                                        <p:cTn id="28"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33350"/>
            <a:ext cx="8991600" cy="609600"/>
          </a:xfrm>
          <a:ln>
            <a:solidFill>
              <a:srgbClr val="FF0000"/>
            </a:solidFill>
          </a:ln>
        </p:spPr>
        <p:txBody>
          <a:bodyPr>
            <a:normAutofit/>
          </a:bodyPr>
          <a:lstStyle/>
          <a:p>
            <a:r>
              <a:rPr lang="en-GB" sz="1300" b="1" dirty="0">
                <a:solidFill>
                  <a:srgbClr val="000000"/>
                </a:solidFill>
                <a:latin typeface="Times New Roman" pitchFamily="18" charset="0"/>
                <a:ea typeface="Calibri" pitchFamily="34" charset="0"/>
                <a:cs typeface="Times New Roman" pitchFamily="18" charset="0"/>
              </a:rPr>
              <a:t>Table 1: Producing competent citizens who are worthy of their universal </a:t>
            </a:r>
            <a:r>
              <a:rPr lang="en-GB" sz="1300" b="1" dirty="0" smtClean="0">
                <a:solidFill>
                  <a:srgbClr val="000000"/>
                </a:solidFill>
                <a:latin typeface="Times New Roman" pitchFamily="18" charset="0"/>
                <a:ea typeface="Calibri" pitchFamily="34" charset="0"/>
                <a:cs typeface="Times New Roman" pitchFamily="18" charset="0"/>
              </a:rPr>
              <a:t>personality equipped </a:t>
            </a:r>
            <a:r>
              <a:rPr lang="en-GB" sz="1300" b="1" dirty="0">
                <a:solidFill>
                  <a:srgbClr val="000000"/>
                </a:solidFill>
                <a:latin typeface="Times New Roman" pitchFamily="18" charset="0"/>
                <a:ea typeface="Calibri" pitchFamily="34" charset="0"/>
                <a:cs typeface="Times New Roman" pitchFamily="18" charset="0"/>
              </a:rPr>
              <a:t>with norms and good value</a:t>
            </a:r>
            <a:endParaRPr lang="en-US" sz="13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36638515"/>
              </p:ext>
            </p:extLst>
          </p:nvPr>
        </p:nvGraphicFramePr>
        <p:xfrm>
          <a:off x="235483" y="819153"/>
          <a:ext cx="8832317" cy="4055188"/>
        </p:xfrm>
        <a:graphic>
          <a:graphicData uri="http://schemas.openxmlformats.org/drawingml/2006/table">
            <a:tbl>
              <a:tblPr firstRow="1" firstCol="1" bandRow="1"/>
              <a:tblGrid>
                <a:gridCol w="2126717"/>
                <a:gridCol w="2667000"/>
                <a:gridCol w="457200"/>
                <a:gridCol w="381000"/>
                <a:gridCol w="304800"/>
                <a:gridCol w="304800"/>
                <a:gridCol w="304800"/>
                <a:gridCol w="304800"/>
                <a:gridCol w="304800"/>
                <a:gridCol w="360739"/>
                <a:gridCol w="325061"/>
                <a:gridCol w="381000"/>
                <a:gridCol w="304800"/>
                <a:gridCol w="304800"/>
              </a:tblGrid>
              <a:tr h="653730">
                <a:tc>
                  <a:txBody>
                    <a:bodyPr/>
                    <a:lstStyle/>
                    <a:p>
                      <a:pPr>
                        <a:lnSpc>
                          <a:spcPct val="150000"/>
                        </a:lnSpc>
                        <a:spcAft>
                          <a:spcPts val="0"/>
                        </a:spcAft>
                      </a:pPr>
                      <a:r>
                        <a:rPr lang="en-GB" sz="1200" b="1" dirty="0">
                          <a:effectLst/>
                          <a:latin typeface="Times New Roman"/>
                          <a:ea typeface="Calibri Light"/>
                          <a:cs typeface="Times New Roman"/>
                        </a:rPr>
                        <a:t>Strategic goal</a:t>
                      </a:r>
                      <a:endParaRPr lang="en-US" sz="12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50000"/>
                        </a:lnSpc>
                        <a:spcAft>
                          <a:spcPts val="0"/>
                        </a:spcAft>
                      </a:pPr>
                      <a:r>
                        <a:rPr lang="en-GB" sz="1200" b="1" dirty="0">
                          <a:effectLst/>
                          <a:latin typeface="Times New Roman"/>
                          <a:ea typeface="Calibri Light"/>
                          <a:cs typeface="Times New Roman"/>
                        </a:rPr>
                        <a:t>Measurement Key performance indicators</a:t>
                      </a:r>
                      <a:endParaRPr lang="en-US" sz="1200" b="1"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r>
                        <a:rPr lang="en-GB" sz="700" dirty="0" smtClean="0">
                          <a:effectLst/>
                          <a:latin typeface="Times New Roman"/>
                          <a:ea typeface="Calibri Light"/>
                          <a:cs typeface="Times New Roman"/>
                        </a:rPr>
                        <a:t>2011</a:t>
                      </a:r>
                      <a:endParaRPr lang="en-US" sz="900" dirty="0">
                        <a:effectLst/>
                        <a:latin typeface="Calibri"/>
                        <a:cs typeface="Times New Roman"/>
                      </a:endParaRPr>
                    </a:p>
                    <a:p>
                      <a:pPr>
                        <a:lnSpc>
                          <a:spcPct val="115000"/>
                        </a:lnSpc>
                        <a:spcAft>
                          <a:spcPts val="0"/>
                        </a:spcAft>
                      </a:pPr>
                      <a:r>
                        <a:rPr lang="en-GB" sz="700" dirty="0">
                          <a:effectLst/>
                          <a:latin typeface="Times New Roman"/>
                          <a:ea typeface="Calibri Light"/>
                          <a:cs typeface="Times New Roman"/>
                        </a:rPr>
                        <a:t>Baseline </a:t>
                      </a:r>
                      <a:endParaRPr lang="en-US" sz="900" dirty="0">
                        <a:effectLst/>
                        <a:latin typeface="Calibri"/>
                        <a:cs typeface="Times New Roman"/>
                      </a:endParaRPr>
                    </a:p>
                    <a:p>
                      <a:pPr>
                        <a:lnSpc>
                          <a:spcPct val="115000"/>
                        </a:lnSpc>
                        <a:spcAft>
                          <a:spcPts val="0"/>
                        </a:spcAft>
                      </a:pPr>
                      <a:r>
                        <a:rPr lang="en-GB" sz="700" dirty="0">
                          <a:effectLst/>
                          <a:latin typeface="Times New Roman"/>
                          <a:ea typeface="SimSun"/>
                          <a:cs typeface="Times New Roman"/>
                        </a:rPr>
                        <a:t> </a:t>
                      </a: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r>
                        <a:rPr lang="en-GB" sz="700" dirty="0" smtClean="0">
                          <a:effectLst/>
                          <a:latin typeface="Times New Roman"/>
                          <a:ea typeface="Calibri Light"/>
                          <a:cs typeface="Times New Roman"/>
                        </a:rPr>
                        <a:t>2022</a:t>
                      </a:r>
                      <a:endParaRPr lang="en-US" sz="900" dirty="0">
                        <a:effectLst/>
                        <a:latin typeface="Calibri"/>
                        <a:cs typeface="Times New Roman"/>
                      </a:endParaRPr>
                    </a:p>
                    <a:p>
                      <a:pPr>
                        <a:lnSpc>
                          <a:spcPct val="115000"/>
                        </a:lnSpc>
                        <a:spcAft>
                          <a:spcPts val="0"/>
                        </a:spcAft>
                      </a:pPr>
                      <a:r>
                        <a:rPr lang="en-GB" sz="700" dirty="0">
                          <a:effectLst/>
                          <a:latin typeface="Times New Roman"/>
                          <a:ea typeface="Calibri Light"/>
                          <a:cs typeface="Times New Roman"/>
                        </a:rPr>
                        <a:t>Target</a:t>
                      </a:r>
                      <a:endParaRPr lang="en-US" sz="900" dirty="0">
                        <a:effectLst/>
                        <a:latin typeface="Calibri"/>
                        <a:cs typeface="Times New Roman"/>
                      </a:endParaRPr>
                    </a:p>
                    <a:p>
                      <a:pPr>
                        <a:lnSpc>
                          <a:spcPct val="115000"/>
                        </a:lnSpc>
                        <a:spcAft>
                          <a:spcPts val="0"/>
                        </a:spcAft>
                      </a:pPr>
                      <a:r>
                        <a:rPr lang="en-GB" sz="700" dirty="0">
                          <a:effectLst/>
                          <a:latin typeface="Times New Roman"/>
                          <a:ea typeface="Calibri Light"/>
                          <a:cs typeface="Times New Roman"/>
                        </a:rPr>
                        <a:t> </a:t>
                      </a: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r>
                        <a:rPr lang="en-GB" sz="700">
                          <a:effectLst/>
                          <a:latin typeface="Times New Roman"/>
                          <a:ea typeface="Calibri Light"/>
                          <a:cs typeface="Times New Roman"/>
                        </a:rPr>
                        <a:t>2013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r>
                        <a:rPr lang="en-GB" sz="700" dirty="0">
                          <a:effectLst/>
                          <a:latin typeface="Times New Roman"/>
                          <a:ea typeface="Calibri Light"/>
                          <a:cs typeface="Times New Roman"/>
                        </a:rPr>
                        <a:t>2014 </a:t>
                      </a: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r>
                        <a:rPr lang="en-GB" sz="700" dirty="0">
                          <a:effectLst/>
                          <a:latin typeface="Times New Roman"/>
                          <a:ea typeface="Calibri Light"/>
                          <a:cs typeface="Times New Roman"/>
                        </a:rPr>
                        <a:t>2015 </a:t>
                      </a: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r>
                        <a:rPr lang="en-GB" sz="700" dirty="0">
                          <a:effectLst/>
                          <a:latin typeface="Times New Roman"/>
                          <a:ea typeface="Calibri Light"/>
                          <a:cs typeface="Times New Roman"/>
                        </a:rPr>
                        <a:t>2016 </a:t>
                      </a: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r>
                        <a:rPr lang="en-GB" sz="700" dirty="0">
                          <a:effectLst/>
                          <a:latin typeface="Times New Roman"/>
                          <a:ea typeface="Calibri Light"/>
                          <a:cs typeface="Times New Roman"/>
                        </a:rPr>
                        <a:t>2017 </a:t>
                      </a: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r>
                        <a:rPr lang="en-GB" sz="700" dirty="0">
                          <a:effectLst/>
                          <a:latin typeface="Times New Roman"/>
                          <a:ea typeface="Calibri Light"/>
                          <a:cs typeface="Times New Roman"/>
                        </a:rPr>
                        <a:t>2018 </a:t>
                      </a: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r>
                        <a:rPr lang="en-GB" sz="700" dirty="0">
                          <a:effectLst/>
                          <a:latin typeface="Times New Roman"/>
                          <a:ea typeface="Calibri Light"/>
                          <a:cs typeface="Times New Roman"/>
                        </a:rPr>
                        <a:t>2019 </a:t>
                      </a: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r>
                        <a:rPr lang="en-GB" sz="700" dirty="0">
                          <a:effectLst/>
                          <a:latin typeface="Times New Roman"/>
                          <a:ea typeface="Calibri Light"/>
                          <a:cs typeface="Times New Roman"/>
                        </a:rPr>
                        <a:t>2020 </a:t>
                      </a: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r>
                        <a:rPr lang="en-GB" sz="700" dirty="0">
                          <a:effectLst/>
                          <a:latin typeface="Times New Roman"/>
                          <a:ea typeface="Calibri Light"/>
                          <a:cs typeface="Times New Roman"/>
                        </a:rPr>
                        <a:t>2021 </a:t>
                      </a: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nSpc>
                          <a:spcPct val="115000"/>
                        </a:lnSpc>
                        <a:spcAft>
                          <a:spcPts val="0"/>
                        </a:spcAft>
                      </a:pPr>
                      <a:r>
                        <a:rPr lang="en-GB" sz="700" dirty="0">
                          <a:effectLst/>
                          <a:latin typeface="Times New Roman"/>
                          <a:ea typeface="Calibri Light"/>
                          <a:cs typeface="Times New Roman"/>
                        </a:rPr>
                        <a:t>2022 </a:t>
                      </a: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389635">
                <a:tc rowSpan="6">
                  <a:txBody>
                    <a:bodyPr/>
                    <a:lstStyle/>
                    <a:p>
                      <a:pPr>
                        <a:lnSpc>
                          <a:spcPct val="150000"/>
                        </a:lnSpc>
                      </a:pPr>
                      <a:r>
                        <a:rPr lang="en-GB" sz="1400" b="1" dirty="0">
                          <a:effectLst/>
                          <a:latin typeface="Times New Roman"/>
                          <a:ea typeface="Calibri Light"/>
                          <a:cs typeface="Times New Roman"/>
                        </a:rPr>
                        <a:t>Goal 1</a:t>
                      </a:r>
                      <a:r>
                        <a:rPr lang="en-GB" sz="1400" dirty="0">
                          <a:effectLst/>
                          <a:latin typeface="Times New Roman"/>
                          <a:ea typeface="Calibri Light"/>
                          <a:cs typeface="Times New Roman"/>
                        </a:rPr>
                        <a:t>. Improving students behaviour by strengthening teaching of citizens  </a:t>
                      </a:r>
                      <a:endParaRPr lang="en-US" sz="1400" dirty="0">
                        <a:effectLst/>
                        <a:latin typeface="Calibri"/>
                        <a:cs typeface="Times New Roman"/>
                      </a:endParaRPr>
                    </a:p>
                  </a:txBody>
                  <a:tcPr marL="57981" marR="579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pPr>
                      <a:r>
                        <a:rPr lang="en-GB" sz="700">
                          <a:effectLst/>
                          <a:latin typeface="Ebrima"/>
                          <a:ea typeface="Calibri Light"/>
                          <a:cs typeface="Ebrima"/>
                        </a:rPr>
                        <a:t>Number of schools offering ethics education using exemplary individuals from the community %</a:t>
                      </a:r>
                      <a:endParaRPr lang="en-US" sz="900">
                        <a:effectLst/>
                        <a:latin typeface="Calibri"/>
                        <a:cs typeface="Times New Roman"/>
                      </a:endParaRPr>
                    </a:p>
                  </a:txBody>
                  <a:tcPr marL="57981" marR="579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dirty="0"/>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076">
                <a:tc vMerge="1">
                  <a:txBody>
                    <a:bodyPr/>
                    <a:lstStyle/>
                    <a:p>
                      <a:endParaRPr lang="en-US"/>
                    </a:p>
                  </a:txBody>
                  <a:tcPr/>
                </a:tc>
                <a:tc>
                  <a:txBody>
                    <a:bodyPr/>
                    <a:lstStyle/>
                    <a:p>
                      <a:pPr>
                        <a:lnSpc>
                          <a:spcPct val="150000"/>
                        </a:lnSpc>
                      </a:pPr>
                      <a:r>
                        <a:rPr lang="en-GB" sz="700">
                          <a:effectLst/>
                          <a:latin typeface="Ebrima"/>
                          <a:ea typeface="Calibri Light"/>
                          <a:cs typeface="Ebrima"/>
                        </a:rPr>
                        <a:t>Percentage of Students who know well and apply the school constitution % </a:t>
                      </a:r>
                      <a:endParaRPr lang="en-US" sz="900">
                        <a:effectLst/>
                        <a:latin typeface="Calibri"/>
                        <a:cs typeface="Times New Roman"/>
                      </a:endParaRPr>
                    </a:p>
                  </a:txBody>
                  <a:tcPr marL="57981" marR="579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3215">
                <a:tc vMerge="1">
                  <a:txBody>
                    <a:bodyPr/>
                    <a:lstStyle/>
                    <a:p>
                      <a:endParaRPr lang="en-US"/>
                    </a:p>
                  </a:txBody>
                  <a:tcPr/>
                </a:tc>
                <a:tc>
                  <a:txBody>
                    <a:bodyPr/>
                    <a:lstStyle/>
                    <a:p>
                      <a:pPr>
                        <a:lnSpc>
                          <a:spcPct val="150000"/>
                        </a:lnSpc>
                      </a:pPr>
                      <a:r>
                        <a:rPr lang="en-GB" sz="700">
                          <a:effectLst/>
                          <a:latin typeface="Ebrima"/>
                          <a:ea typeface="Calibri Light"/>
                          <a:cs typeface="Ebrima"/>
                        </a:rPr>
                        <a:t>Percentage of schools providing peace education %</a:t>
                      </a:r>
                      <a:endParaRPr lang="en-US" sz="900">
                        <a:effectLst/>
                        <a:latin typeface="Calibri"/>
                        <a:cs typeface="Times New Roman"/>
                      </a:endParaRPr>
                    </a:p>
                  </a:txBody>
                  <a:tcPr marL="57981" marR="579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dirty="0"/>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076">
                <a:tc vMerge="1">
                  <a:txBody>
                    <a:bodyPr/>
                    <a:lstStyle/>
                    <a:p>
                      <a:endParaRPr lang="en-US"/>
                    </a:p>
                  </a:txBody>
                  <a:tcPr/>
                </a:tc>
                <a:tc>
                  <a:txBody>
                    <a:bodyPr/>
                    <a:lstStyle/>
                    <a:p>
                      <a:pPr>
                        <a:lnSpc>
                          <a:spcPct val="150000"/>
                        </a:lnSpc>
                      </a:pPr>
                      <a:r>
                        <a:rPr lang="en-GB" sz="700">
                          <a:effectLst/>
                          <a:latin typeface="Ebrima"/>
                          <a:ea typeface="Calibri Light"/>
                          <a:cs typeface="Ebrima"/>
                        </a:rPr>
                        <a:t>Percentage of students participating in and performing at one or clubs in the school %</a:t>
                      </a:r>
                      <a:endParaRPr lang="en-US" sz="900">
                        <a:effectLst/>
                        <a:latin typeface="Calibri"/>
                        <a:cs typeface="Times New Roman"/>
                      </a:endParaRPr>
                    </a:p>
                  </a:txBody>
                  <a:tcPr marL="57981" marR="579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076">
                <a:tc vMerge="1">
                  <a:txBody>
                    <a:bodyPr/>
                    <a:lstStyle/>
                    <a:p>
                      <a:endParaRPr lang="en-US"/>
                    </a:p>
                  </a:txBody>
                  <a:tcPr/>
                </a:tc>
                <a:tc>
                  <a:txBody>
                    <a:bodyPr/>
                    <a:lstStyle/>
                    <a:p>
                      <a:pPr>
                        <a:lnSpc>
                          <a:spcPct val="150000"/>
                        </a:lnSpc>
                      </a:pPr>
                      <a:r>
                        <a:rPr lang="en-GB" sz="700">
                          <a:effectLst/>
                          <a:latin typeface="Ebrima"/>
                          <a:ea typeface="Calibri Light"/>
                          <a:cs typeface="Ebrima"/>
                        </a:rPr>
                        <a:t>Percentage of students who participating volunteer services in the community %</a:t>
                      </a:r>
                      <a:endParaRPr lang="en-US" sz="900">
                        <a:effectLst/>
                        <a:latin typeface="Calibri"/>
                        <a:cs typeface="Times New Roman"/>
                      </a:endParaRPr>
                    </a:p>
                  </a:txBody>
                  <a:tcPr marL="57981" marR="579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076">
                <a:tc vMerge="1">
                  <a:txBody>
                    <a:bodyPr/>
                    <a:lstStyle/>
                    <a:p>
                      <a:endParaRPr lang="en-US"/>
                    </a:p>
                  </a:txBody>
                  <a:tcPr/>
                </a:tc>
                <a:tc>
                  <a:txBody>
                    <a:bodyPr/>
                    <a:lstStyle/>
                    <a:p>
                      <a:pPr>
                        <a:lnSpc>
                          <a:spcPct val="150000"/>
                        </a:lnSpc>
                      </a:pPr>
                      <a:r>
                        <a:rPr lang="en-GB" sz="700">
                          <a:effectLst/>
                          <a:latin typeface="Ebrima"/>
                          <a:ea typeface="Calibri Light"/>
                          <a:cs typeface="Ebrima"/>
                        </a:rPr>
                        <a:t>Percentage of students with special needs supported by students %</a:t>
                      </a:r>
                      <a:endParaRPr lang="en-US" sz="900">
                        <a:effectLst/>
                        <a:latin typeface="Calibri"/>
                        <a:cs typeface="Times New Roman"/>
                      </a:endParaRPr>
                    </a:p>
                  </a:txBody>
                  <a:tcPr marL="57981" marR="579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076">
                <a:tc rowSpan="4">
                  <a:txBody>
                    <a:bodyPr/>
                    <a:lstStyle/>
                    <a:p>
                      <a:pPr>
                        <a:lnSpc>
                          <a:spcPct val="150000"/>
                        </a:lnSpc>
                      </a:pPr>
                      <a:r>
                        <a:rPr lang="en-GB" sz="1400" b="1" dirty="0">
                          <a:effectLst/>
                          <a:latin typeface="Times New Roman"/>
                          <a:ea typeface="Calibri Light"/>
                          <a:cs typeface="Times New Roman"/>
                        </a:rPr>
                        <a:t>Goal 2</a:t>
                      </a:r>
                      <a:r>
                        <a:rPr lang="en-GB" sz="1400" b="0" dirty="0">
                          <a:effectLst/>
                          <a:latin typeface="Times New Roman"/>
                          <a:ea typeface="Calibri Light"/>
                          <a:cs typeface="Times New Roman"/>
                        </a:rPr>
                        <a:t>. Improving the role of exemplary teachers in their behaviour </a:t>
                      </a:r>
                      <a:endParaRPr lang="en-US" sz="1400" b="0" dirty="0">
                        <a:effectLst/>
                        <a:latin typeface="Calibri"/>
                        <a:cs typeface="Times New Roman"/>
                      </a:endParaRPr>
                    </a:p>
                  </a:txBody>
                  <a:tcPr marL="57981" marR="579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pPr>
                      <a:r>
                        <a:rPr lang="en-GB" sz="700" dirty="0">
                          <a:effectLst/>
                          <a:latin typeface="Ebrima"/>
                          <a:ea typeface="Calibri Light"/>
                          <a:cs typeface="Ebrima"/>
                        </a:rPr>
                        <a:t>Percentage of teachers who are implementing constitution of the school %</a:t>
                      </a:r>
                      <a:endParaRPr lang="en-US" sz="900" dirty="0">
                        <a:effectLst/>
                        <a:latin typeface="Calibri"/>
                        <a:cs typeface="Times New Roman"/>
                      </a:endParaRPr>
                    </a:p>
                  </a:txBody>
                  <a:tcPr marL="57981" marR="579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076">
                <a:tc vMerge="1">
                  <a:txBody>
                    <a:bodyPr/>
                    <a:lstStyle/>
                    <a:p>
                      <a:endParaRPr lang="en-US"/>
                    </a:p>
                  </a:txBody>
                  <a:tcPr/>
                </a:tc>
                <a:tc>
                  <a:txBody>
                    <a:bodyPr/>
                    <a:lstStyle/>
                    <a:p>
                      <a:pPr>
                        <a:lnSpc>
                          <a:spcPct val="150000"/>
                        </a:lnSpc>
                      </a:pPr>
                      <a:r>
                        <a:rPr lang="en-GB" sz="700">
                          <a:effectLst/>
                          <a:latin typeface="Ebrima"/>
                          <a:ea typeface="Calibri Light"/>
                          <a:cs typeface="Ebrima"/>
                        </a:rPr>
                        <a:t>Percentage of teachers who improve student’s performance in the subject they teach %</a:t>
                      </a:r>
                      <a:endParaRPr lang="en-US" sz="900">
                        <a:effectLst/>
                        <a:latin typeface="Calibri"/>
                        <a:cs typeface="Times New Roman"/>
                      </a:endParaRPr>
                    </a:p>
                  </a:txBody>
                  <a:tcPr marL="57981" marR="579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076">
                <a:tc vMerge="1">
                  <a:txBody>
                    <a:bodyPr/>
                    <a:lstStyle/>
                    <a:p>
                      <a:endParaRPr lang="en-US"/>
                    </a:p>
                  </a:txBody>
                  <a:tcPr/>
                </a:tc>
                <a:tc>
                  <a:txBody>
                    <a:bodyPr/>
                    <a:lstStyle/>
                    <a:p>
                      <a:pPr>
                        <a:lnSpc>
                          <a:spcPct val="150000"/>
                        </a:lnSpc>
                      </a:pPr>
                      <a:r>
                        <a:rPr lang="en-GB" sz="700">
                          <a:effectLst/>
                          <a:latin typeface="Ebrima"/>
                          <a:ea typeface="Calibri Light"/>
                          <a:cs typeface="Ebrima"/>
                        </a:rPr>
                        <a:t>Percentage of teachers coordinating and supporting more than one club in school %</a:t>
                      </a:r>
                      <a:endParaRPr lang="en-US" sz="900">
                        <a:effectLst/>
                        <a:latin typeface="Calibri"/>
                        <a:cs typeface="Times New Roman"/>
                      </a:endParaRPr>
                    </a:p>
                  </a:txBody>
                  <a:tcPr marL="57981" marR="579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1076">
                <a:tc vMerge="1">
                  <a:txBody>
                    <a:bodyPr/>
                    <a:lstStyle/>
                    <a:p>
                      <a:endParaRPr lang="en-US"/>
                    </a:p>
                  </a:txBody>
                  <a:tcPr/>
                </a:tc>
                <a:tc>
                  <a:txBody>
                    <a:bodyPr/>
                    <a:lstStyle/>
                    <a:p>
                      <a:pPr>
                        <a:lnSpc>
                          <a:spcPct val="150000"/>
                        </a:lnSpc>
                      </a:pPr>
                      <a:r>
                        <a:rPr lang="en-GB" sz="700">
                          <a:effectLst/>
                          <a:latin typeface="Ebrima"/>
                          <a:ea typeface="Calibri Light"/>
                          <a:cs typeface="Ebrima"/>
                        </a:rPr>
                        <a:t>Percentage of teachers volunteering and coordinating in the community %</a:t>
                      </a:r>
                      <a:endParaRPr lang="en-US" sz="900">
                        <a:effectLst/>
                        <a:latin typeface="Calibri"/>
                        <a:cs typeface="Times New Roman"/>
                      </a:endParaRPr>
                    </a:p>
                  </a:txBody>
                  <a:tcPr marL="57981" marR="579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a:effectLst/>
                          <a:latin typeface="Times New Roman"/>
                          <a:ea typeface="Calibri Light"/>
                          <a:cs typeface="Times New Roman"/>
                        </a:rPr>
                        <a:t> </a:t>
                      </a:r>
                      <a:endParaRPr lang="en-US" sz="90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pPr>
                      <a:r>
                        <a:rPr lang="en-GB" sz="700" dirty="0">
                          <a:effectLst/>
                          <a:latin typeface="Times New Roman"/>
                          <a:ea typeface="Calibri Light"/>
                          <a:cs typeface="Times New Roman"/>
                        </a:rPr>
                        <a:t> </a:t>
                      </a:r>
                      <a:endParaRPr lang="en-US" sz="900" dirty="0">
                        <a:effectLst/>
                        <a:latin typeface="Calibri"/>
                        <a:cs typeface="Times New Roman"/>
                      </a:endParaRPr>
                    </a:p>
                  </a:txBody>
                  <a:tcPr marL="57981" marR="579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29114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7150"/>
            <a:ext cx="8915400" cy="457200"/>
          </a:xfrm>
          <a:ln>
            <a:solidFill>
              <a:srgbClr val="FF0000"/>
            </a:solidFill>
          </a:ln>
        </p:spPr>
        <p:txBody>
          <a:bodyPr>
            <a:normAutofit/>
          </a:bodyPr>
          <a:lstStyle/>
          <a:p>
            <a:r>
              <a:rPr lang="en-GB" sz="1600" b="1" dirty="0">
                <a:solidFill>
                  <a:schemeClr val="tx1"/>
                </a:solidFill>
                <a:latin typeface="Times New Roman" pitchFamily="18" charset="0"/>
                <a:ea typeface="Calibri" pitchFamily="34" charset="0"/>
                <a:cs typeface="Times New Roman" pitchFamily="18" charset="0"/>
              </a:rPr>
              <a:t>Table 2: </a:t>
            </a:r>
            <a:r>
              <a:rPr lang="en-GB" sz="1600" b="1" dirty="0">
                <a:solidFill>
                  <a:srgbClr val="000000"/>
                </a:solidFill>
                <a:latin typeface="Times New Roman" pitchFamily="18" charset="0"/>
                <a:ea typeface="Calibri" pitchFamily="34" charset="0"/>
                <a:cs typeface="Times New Roman" pitchFamily="18" charset="0"/>
              </a:rPr>
              <a:t>Make teaching a preferred profession</a:t>
            </a:r>
            <a:endParaRPr lang="en-US" sz="1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875440640"/>
              </p:ext>
            </p:extLst>
          </p:nvPr>
        </p:nvGraphicFramePr>
        <p:xfrm>
          <a:off x="76200" y="590550"/>
          <a:ext cx="8839200" cy="4500317"/>
        </p:xfrm>
        <a:graphic>
          <a:graphicData uri="http://schemas.openxmlformats.org/drawingml/2006/table">
            <a:tbl>
              <a:tblPr firstRow="1" firstCol="1" bandRow="1"/>
              <a:tblGrid>
                <a:gridCol w="620295"/>
                <a:gridCol w="1163053"/>
                <a:gridCol w="917723"/>
                <a:gridCol w="662387"/>
                <a:gridCol w="662387"/>
                <a:gridCol w="496791"/>
                <a:gridCol w="496791"/>
                <a:gridCol w="441592"/>
                <a:gridCol w="441592"/>
                <a:gridCol w="447112"/>
                <a:gridCol w="447112"/>
                <a:gridCol w="441592"/>
                <a:gridCol w="496791"/>
                <a:gridCol w="551991"/>
                <a:gridCol w="551991"/>
              </a:tblGrid>
              <a:tr h="290245">
                <a:tc>
                  <a:txBody>
                    <a:bodyPr/>
                    <a:lstStyle/>
                    <a:p>
                      <a:pPr marL="0" marR="0" algn="l">
                        <a:lnSpc>
                          <a:spcPct val="115000"/>
                        </a:lnSpc>
                        <a:spcBef>
                          <a:spcPts val="0"/>
                        </a:spcBef>
                        <a:spcAft>
                          <a:spcPts val="800"/>
                        </a:spcAft>
                        <a:tabLst>
                          <a:tab pos="622935" algn="l"/>
                        </a:tabLst>
                      </a:pPr>
                      <a:r>
                        <a:rPr lang="en-GB" sz="800" b="1" dirty="0">
                          <a:effectLst/>
                          <a:latin typeface="Times New Roman"/>
                          <a:ea typeface="Calibri"/>
                          <a:cs typeface="Times New Roman"/>
                        </a:rPr>
                        <a:t>strategic goal</a:t>
                      </a:r>
                      <a:endParaRPr lang="en-US" sz="800" dirty="0">
                        <a:effectLst/>
                        <a:latin typeface="Calibri"/>
                        <a:ea typeface="Calibri"/>
                        <a:cs typeface="Times New Roman"/>
                      </a:endParaRPr>
                    </a:p>
                  </a:txBody>
                  <a:tcPr marL="38414" marR="384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gridSpan="2">
                  <a:txBody>
                    <a:bodyPr/>
                    <a:lstStyle/>
                    <a:p>
                      <a:pPr marL="0" marR="0" algn="l">
                        <a:lnSpc>
                          <a:spcPct val="115000"/>
                        </a:lnSpc>
                        <a:spcBef>
                          <a:spcPts val="0"/>
                        </a:spcBef>
                        <a:spcAft>
                          <a:spcPts val="800"/>
                        </a:spcAft>
                      </a:pPr>
                      <a:r>
                        <a:rPr lang="en-GB" sz="800" b="1" dirty="0">
                          <a:effectLst/>
                          <a:latin typeface="Times New Roman"/>
                          <a:ea typeface="Calibri"/>
                          <a:cs typeface="Times New Roman"/>
                        </a:rPr>
                        <a:t>measurement of key performance indicators</a:t>
                      </a:r>
                      <a:endParaRPr lang="en-US" sz="800" dirty="0">
                        <a:effectLst/>
                        <a:latin typeface="Calibri"/>
                        <a:ea typeface="Calibri"/>
                        <a:cs typeface="Times New Roman"/>
                      </a:endParaRPr>
                    </a:p>
                  </a:txBody>
                  <a:tcPr marL="38414" marR="384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endParaRPr lang="en-US"/>
                    </a:p>
                  </a:txBody>
                  <a:tcPr/>
                </a:tc>
                <a:tc>
                  <a:txBody>
                    <a:bodyPr/>
                    <a:lstStyle/>
                    <a:p>
                      <a:pPr marL="0" marR="0" algn="l">
                        <a:lnSpc>
                          <a:spcPct val="115000"/>
                        </a:lnSpc>
                        <a:spcBef>
                          <a:spcPts val="0"/>
                        </a:spcBef>
                        <a:spcAft>
                          <a:spcPts val="800"/>
                        </a:spcAft>
                      </a:pPr>
                      <a:r>
                        <a:rPr lang="en-GB" sz="800" b="1" dirty="0">
                          <a:effectLst/>
                          <a:latin typeface="Times New Roman"/>
                          <a:ea typeface="Calibri"/>
                          <a:cs typeface="Times New Roman"/>
                        </a:rPr>
                        <a:t>Baseline 2011</a:t>
                      </a:r>
                      <a:endParaRPr lang="en-US" sz="800" dirty="0">
                        <a:effectLst/>
                        <a:latin typeface="Calibri"/>
                        <a:ea typeface="Calibri"/>
                        <a:cs typeface="Times New Roman"/>
                      </a:endParaRPr>
                    </a:p>
                  </a:txBody>
                  <a:tcPr marL="38414" marR="384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l">
                        <a:lnSpc>
                          <a:spcPct val="115000"/>
                        </a:lnSpc>
                        <a:spcBef>
                          <a:spcPts val="0"/>
                        </a:spcBef>
                        <a:spcAft>
                          <a:spcPts val="800"/>
                        </a:spcAft>
                      </a:pPr>
                      <a:r>
                        <a:rPr lang="en-GB" sz="800" b="1" dirty="0">
                          <a:effectLst/>
                          <a:latin typeface="Times New Roman"/>
                          <a:ea typeface="Calibri"/>
                          <a:cs typeface="Times New Roman"/>
                        </a:rPr>
                        <a:t>Target 2022</a:t>
                      </a:r>
                      <a:endParaRPr lang="en-US" sz="800" dirty="0">
                        <a:effectLst/>
                        <a:latin typeface="Calibri"/>
                        <a:ea typeface="Calibri"/>
                        <a:cs typeface="Times New Roman"/>
                      </a:endParaRPr>
                    </a:p>
                  </a:txBody>
                  <a:tcPr marL="38414" marR="384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l">
                        <a:lnSpc>
                          <a:spcPct val="115000"/>
                        </a:lnSpc>
                        <a:spcBef>
                          <a:spcPts val="0"/>
                        </a:spcBef>
                        <a:spcAft>
                          <a:spcPts val="800"/>
                        </a:spcAft>
                      </a:pPr>
                      <a:r>
                        <a:rPr lang="en-GB" sz="800" b="1" dirty="0">
                          <a:effectLst/>
                          <a:latin typeface="Times New Roman"/>
                          <a:ea typeface="Calibri"/>
                          <a:cs typeface="Times New Roman"/>
                        </a:rPr>
                        <a:t>2013</a:t>
                      </a:r>
                      <a:endParaRPr lang="en-US" sz="800" dirty="0">
                        <a:effectLst/>
                        <a:latin typeface="Calibri"/>
                        <a:ea typeface="Calibri"/>
                        <a:cs typeface="Times New Roman"/>
                      </a:endParaRPr>
                    </a:p>
                  </a:txBody>
                  <a:tcPr marL="38414" marR="384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l">
                        <a:lnSpc>
                          <a:spcPct val="115000"/>
                        </a:lnSpc>
                        <a:spcBef>
                          <a:spcPts val="0"/>
                        </a:spcBef>
                        <a:spcAft>
                          <a:spcPts val="800"/>
                        </a:spcAft>
                      </a:pPr>
                      <a:r>
                        <a:rPr lang="en-GB" sz="800" b="1" dirty="0">
                          <a:effectLst/>
                          <a:latin typeface="Times New Roman"/>
                          <a:ea typeface="Calibri"/>
                          <a:cs typeface="Times New Roman"/>
                        </a:rPr>
                        <a:t>2014</a:t>
                      </a:r>
                      <a:endParaRPr lang="en-US" sz="800" dirty="0">
                        <a:effectLst/>
                        <a:latin typeface="Calibri"/>
                        <a:ea typeface="Calibri"/>
                        <a:cs typeface="Times New Roman"/>
                      </a:endParaRPr>
                    </a:p>
                  </a:txBody>
                  <a:tcPr marL="38414" marR="384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l">
                        <a:lnSpc>
                          <a:spcPct val="115000"/>
                        </a:lnSpc>
                        <a:spcBef>
                          <a:spcPts val="0"/>
                        </a:spcBef>
                        <a:spcAft>
                          <a:spcPts val="800"/>
                        </a:spcAft>
                      </a:pPr>
                      <a:r>
                        <a:rPr lang="en-GB" sz="800" b="1" dirty="0">
                          <a:effectLst/>
                          <a:latin typeface="Times New Roman"/>
                          <a:ea typeface="Calibri"/>
                          <a:cs typeface="Times New Roman"/>
                        </a:rPr>
                        <a:t>2015</a:t>
                      </a:r>
                      <a:endParaRPr lang="en-US" sz="800" dirty="0">
                        <a:effectLst/>
                        <a:latin typeface="Calibri"/>
                        <a:ea typeface="Calibri"/>
                        <a:cs typeface="Times New Roman"/>
                      </a:endParaRPr>
                    </a:p>
                  </a:txBody>
                  <a:tcPr marL="38414" marR="384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l">
                        <a:lnSpc>
                          <a:spcPct val="115000"/>
                        </a:lnSpc>
                        <a:spcBef>
                          <a:spcPts val="0"/>
                        </a:spcBef>
                        <a:spcAft>
                          <a:spcPts val="800"/>
                        </a:spcAft>
                      </a:pPr>
                      <a:r>
                        <a:rPr lang="en-GB" sz="800" b="1" dirty="0">
                          <a:effectLst/>
                          <a:latin typeface="Times New Roman"/>
                          <a:ea typeface="Calibri"/>
                          <a:cs typeface="Times New Roman"/>
                        </a:rPr>
                        <a:t>2016</a:t>
                      </a:r>
                      <a:endParaRPr lang="en-US" sz="800" dirty="0">
                        <a:effectLst/>
                        <a:latin typeface="Calibri"/>
                        <a:ea typeface="Calibri"/>
                        <a:cs typeface="Times New Roman"/>
                      </a:endParaRPr>
                    </a:p>
                  </a:txBody>
                  <a:tcPr marL="38414" marR="384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l">
                        <a:lnSpc>
                          <a:spcPct val="115000"/>
                        </a:lnSpc>
                        <a:spcBef>
                          <a:spcPts val="0"/>
                        </a:spcBef>
                        <a:spcAft>
                          <a:spcPts val="800"/>
                        </a:spcAft>
                      </a:pPr>
                      <a:r>
                        <a:rPr lang="en-GB" sz="800" b="1" dirty="0">
                          <a:effectLst/>
                          <a:latin typeface="Times New Roman"/>
                          <a:ea typeface="Calibri"/>
                          <a:cs typeface="Times New Roman"/>
                        </a:rPr>
                        <a:t>2017</a:t>
                      </a:r>
                      <a:endParaRPr lang="en-US" sz="800" dirty="0">
                        <a:effectLst/>
                        <a:latin typeface="Calibri"/>
                        <a:ea typeface="Calibri"/>
                        <a:cs typeface="Times New Roman"/>
                      </a:endParaRPr>
                    </a:p>
                  </a:txBody>
                  <a:tcPr marL="38414" marR="384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l">
                        <a:lnSpc>
                          <a:spcPct val="115000"/>
                        </a:lnSpc>
                        <a:spcBef>
                          <a:spcPts val="0"/>
                        </a:spcBef>
                        <a:spcAft>
                          <a:spcPts val="800"/>
                        </a:spcAft>
                      </a:pPr>
                      <a:r>
                        <a:rPr lang="en-GB" sz="800" b="1">
                          <a:effectLst/>
                          <a:latin typeface="Times New Roman"/>
                          <a:ea typeface="Calibri"/>
                          <a:cs typeface="Times New Roman"/>
                        </a:rPr>
                        <a:t>2018</a:t>
                      </a:r>
                      <a:endParaRPr lang="en-US" sz="800">
                        <a:effectLst/>
                        <a:latin typeface="Calibri"/>
                        <a:ea typeface="Calibri"/>
                        <a:cs typeface="Times New Roman"/>
                      </a:endParaRPr>
                    </a:p>
                  </a:txBody>
                  <a:tcPr marL="38414" marR="384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l">
                        <a:lnSpc>
                          <a:spcPct val="115000"/>
                        </a:lnSpc>
                        <a:spcBef>
                          <a:spcPts val="0"/>
                        </a:spcBef>
                        <a:spcAft>
                          <a:spcPts val="800"/>
                        </a:spcAft>
                      </a:pPr>
                      <a:r>
                        <a:rPr lang="en-GB" sz="800" b="1" dirty="0">
                          <a:effectLst/>
                          <a:latin typeface="Times New Roman"/>
                          <a:ea typeface="Calibri"/>
                          <a:cs typeface="Times New Roman"/>
                        </a:rPr>
                        <a:t>2019</a:t>
                      </a:r>
                      <a:endParaRPr lang="en-US" sz="800" dirty="0">
                        <a:effectLst/>
                        <a:latin typeface="Calibri"/>
                        <a:ea typeface="Calibri"/>
                        <a:cs typeface="Times New Roman"/>
                      </a:endParaRPr>
                    </a:p>
                  </a:txBody>
                  <a:tcPr marL="38414" marR="384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l">
                        <a:lnSpc>
                          <a:spcPct val="115000"/>
                        </a:lnSpc>
                        <a:spcBef>
                          <a:spcPts val="0"/>
                        </a:spcBef>
                        <a:spcAft>
                          <a:spcPts val="800"/>
                        </a:spcAft>
                      </a:pPr>
                      <a:r>
                        <a:rPr lang="en-GB" sz="800" b="1" dirty="0">
                          <a:effectLst/>
                          <a:latin typeface="Times New Roman"/>
                          <a:ea typeface="Calibri"/>
                          <a:cs typeface="Times New Roman"/>
                        </a:rPr>
                        <a:t>2020</a:t>
                      </a:r>
                      <a:endParaRPr lang="en-US" sz="800" dirty="0">
                        <a:effectLst/>
                        <a:latin typeface="Calibri"/>
                        <a:ea typeface="Calibri"/>
                        <a:cs typeface="Times New Roman"/>
                      </a:endParaRPr>
                    </a:p>
                  </a:txBody>
                  <a:tcPr marL="38414" marR="384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l">
                        <a:lnSpc>
                          <a:spcPct val="115000"/>
                        </a:lnSpc>
                        <a:spcBef>
                          <a:spcPts val="0"/>
                        </a:spcBef>
                        <a:spcAft>
                          <a:spcPts val="800"/>
                        </a:spcAft>
                      </a:pPr>
                      <a:r>
                        <a:rPr lang="en-GB" sz="800" b="1" dirty="0">
                          <a:effectLst/>
                          <a:latin typeface="Times New Roman"/>
                          <a:ea typeface="Calibri"/>
                          <a:cs typeface="Times New Roman"/>
                        </a:rPr>
                        <a:t>2021</a:t>
                      </a:r>
                      <a:endParaRPr lang="en-US" sz="800" dirty="0">
                        <a:effectLst/>
                        <a:latin typeface="Calibri"/>
                        <a:ea typeface="Calibri"/>
                        <a:cs typeface="Times New Roman"/>
                      </a:endParaRPr>
                    </a:p>
                  </a:txBody>
                  <a:tcPr marL="38414" marR="384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gn="l">
                        <a:lnSpc>
                          <a:spcPct val="115000"/>
                        </a:lnSpc>
                        <a:spcBef>
                          <a:spcPts val="0"/>
                        </a:spcBef>
                        <a:spcAft>
                          <a:spcPts val="800"/>
                        </a:spcAft>
                      </a:pPr>
                      <a:r>
                        <a:rPr lang="en-GB" sz="800" b="1" dirty="0">
                          <a:effectLst/>
                          <a:latin typeface="Times New Roman"/>
                          <a:ea typeface="Calibri"/>
                          <a:cs typeface="Times New Roman"/>
                        </a:rPr>
                        <a:t>2022</a:t>
                      </a:r>
                      <a:endParaRPr lang="en-US" sz="800" dirty="0">
                        <a:effectLst/>
                        <a:latin typeface="Calibri"/>
                        <a:ea typeface="Calibri"/>
                        <a:cs typeface="Times New Roman"/>
                      </a:endParaRPr>
                    </a:p>
                  </a:txBody>
                  <a:tcPr marL="38414" marR="384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395406">
                <a:tc rowSpan="5">
                  <a:txBody>
                    <a:bodyPr/>
                    <a:lstStyle/>
                    <a:p>
                      <a:pPr marL="0" marR="0" algn="l">
                        <a:lnSpc>
                          <a:spcPct val="115000"/>
                        </a:lnSpc>
                        <a:spcBef>
                          <a:spcPts val="0"/>
                        </a:spcBef>
                        <a:spcAft>
                          <a:spcPts val="800"/>
                        </a:spcAft>
                      </a:pPr>
                      <a:r>
                        <a:rPr lang="en-GB" sz="800" b="1" dirty="0">
                          <a:effectLst/>
                          <a:latin typeface="Times New Roman"/>
                          <a:ea typeface="Calibri"/>
                          <a:cs typeface="Times New Roman"/>
                        </a:rPr>
                        <a:t>Goal 1. </a:t>
                      </a:r>
                      <a:r>
                        <a:rPr lang="en-GB" sz="800" dirty="0">
                          <a:effectLst/>
                          <a:latin typeface="Times New Roman"/>
                          <a:ea typeface="Calibri"/>
                          <a:cs typeface="Times New Roman"/>
                        </a:rPr>
                        <a:t>Creating qualified and competent teachers for the profession  </a:t>
                      </a:r>
                      <a:endParaRPr lang="en-US" sz="800" dirty="0">
                        <a:effectLst/>
                        <a:latin typeface="Calibri"/>
                        <a:ea typeface="Calibri"/>
                        <a:cs typeface="Times New Roman"/>
                      </a:endParaRPr>
                    </a:p>
                    <a:p>
                      <a:pPr marL="0" marR="0" algn="l">
                        <a:lnSpc>
                          <a:spcPct val="115000"/>
                        </a:lnSpc>
                        <a:spcBef>
                          <a:spcPts val="0"/>
                        </a:spcBef>
                        <a:spcAft>
                          <a:spcPts val="800"/>
                        </a:spcAft>
                      </a:pPr>
                      <a:r>
                        <a:rPr lang="en-GB" sz="800" dirty="0">
                          <a:effectLst/>
                          <a:latin typeface="Times New Roman"/>
                          <a:ea typeface="Calibri"/>
                          <a:cs typeface="Times New Roman"/>
                        </a:rPr>
                        <a:t> </a:t>
                      </a:r>
                      <a:endParaRPr lang="en-US" sz="800" dirty="0">
                        <a:effectLst/>
                        <a:latin typeface="Calibri"/>
                        <a:ea typeface="Calibri"/>
                        <a:cs typeface="Times New Roman"/>
                      </a:endParaRPr>
                    </a:p>
                  </a:txBody>
                  <a:tcPr marL="38414" marR="384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l">
                        <a:lnSpc>
                          <a:spcPct val="115000"/>
                        </a:lnSpc>
                        <a:spcBef>
                          <a:spcPts val="0"/>
                        </a:spcBef>
                        <a:spcAft>
                          <a:spcPts val="800"/>
                        </a:spcAft>
                      </a:pPr>
                      <a:r>
                        <a:rPr lang="en-GB" sz="800" dirty="0">
                          <a:effectLst/>
                          <a:latin typeface="Times New Roman"/>
                          <a:ea typeface="Calibri"/>
                          <a:cs typeface="Times New Roman"/>
                        </a:rPr>
                        <a:t>Number of teachers trained (12+3)  for a pre-primary schools Number</a:t>
                      </a:r>
                      <a:endParaRPr lang="en-US" sz="800" dirty="0">
                        <a:effectLst/>
                        <a:latin typeface="Calibri"/>
                        <a:ea typeface="Calibri"/>
                        <a:cs typeface="Times New Roman"/>
                      </a:endParaRPr>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endParaRPr lang="en-US" dirty="0"/>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367">
                <a:tc vMerge="1">
                  <a:txBody>
                    <a:bodyPr/>
                    <a:lstStyle/>
                    <a:p>
                      <a:endParaRPr lang="en-US"/>
                    </a:p>
                  </a:txBody>
                  <a:tcPr/>
                </a:tc>
                <a:tc gridSpan="2">
                  <a:txBody>
                    <a:bodyPr/>
                    <a:lstStyle/>
                    <a:p>
                      <a:pPr marL="0" marR="0" algn="l">
                        <a:lnSpc>
                          <a:spcPct val="115000"/>
                        </a:lnSpc>
                        <a:spcBef>
                          <a:spcPts val="0"/>
                        </a:spcBef>
                        <a:spcAft>
                          <a:spcPts val="800"/>
                        </a:spcAft>
                      </a:pPr>
                      <a:r>
                        <a:rPr lang="en-GB" sz="800" dirty="0">
                          <a:effectLst/>
                          <a:latin typeface="Times New Roman"/>
                          <a:ea typeface="Calibri"/>
                          <a:cs typeface="Times New Roman"/>
                        </a:rPr>
                        <a:t>Number of teachers trained in undergraduate program(Degree) for elementary and intermediate schools (Number)</a:t>
                      </a:r>
                      <a:endParaRPr lang="en-US" sz="800" dirty="0">
                        <a:effectLst/>
                        <a:latin typeface="Calibri"/>
                        <a:ea typeface="Calibri"/>
                        <a:cs typeface="Times New Roman"/>
                      </a:endParaRPr>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124">
                <a:tc vMerge="1">
                  <a:txBody>
                    <a:bodyPr/>
                    <a:lstStyle/>
                    <a:p>
                      <a:endParaRPr lang="en-US"/>
                    </a:p>
                  </a:txBody>
                  <a:tcPr/>
                </a:tc>
                <a:tc gridSpan="2">
                  <a:txBody>
                    <a:bodyPr/>
                    <a:lstStyle/>
                    <a:p>
                      <a:pPr marL="0" marR="0" algn="l">
                        <a:lnSpc>
                          <a:spcPct val="115000"/>
                        </a:lnSpc>
                        <a:spcBef>
                          <a:spcPts val="0"/>
                        </a:spcBef>
                        <a:spcAft>
                          <a:spcPts val="800"/>
                        </a:spcAft>
                      </a:pPr>
                      <a:r>
                        <a:rPr lang="en-GB" sz="800">
                          <a:effectLst/>
                          <a:latin typeface="Times New Roman"/>
                          <a:ea typeface="Calibri"/>
                          <a:cs typeface="Times New Roman"/>
                        </a:rPr>
                        <a:t>The number of teachers who are trained in a second degree for secondary schools (Number)</a:t>
                      </a:r>
                      <a:endParaRPr lang="en-US" sz="800">
                        <a:effectLst/>
                        <a:latin typeface="Calibri"/>
                        <a:ea typeface="Calibri"/>
                        <a:cs typeface="Times New Roman"/>
                      </a:endParaRPr>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124">
                <a:tc vMerge="1">
                  <a:txBody>
                    <a:bodyPr/>
                    <a:lstStyle/>
                    <a:p>
                      <a:endParaRPr lang="en-US"/>
                    </a:p>
                  </a:txBody>
                  <a:tcPr/>
                </a:tc>
                <a:tc gridSpan="2">
                  <a:txBody>
                    <a:bodyPr/>
                    <a:lstStyle/>
                    <a:p>
                      <a:pPr marL="0" marR="0" algn="l">
                        <a:lnSpc>
                          <a:spcPct val="115000"/>
                        </a:lnSpc>
                        <a:spcBef>
                          <a:spcPts val="0"/>
                        </a:spcBef>
                        <a:spcAft>
                          <a:spcPts val="800"/>
                        </a:spcAft>
                      </a:pPr>
                      <a:r>
                        <a:rPr lang="en-GB" sz="800">
                          <a:effectLst/>
                          <a:latin typeface="Times New Roman"/>
                          <a:ea typeface="Calibri"/>
                          <a:cs typeface="Times New Roman"/>
                        </a:rPr>
                        <a:t>Number of facilitators trained in teaching and assessment of informal and adult education</a:t>
                      </a:r>
                      <a:endParaRPr lang="en-US" sz="800">
                        <a:effectLst/>
                        <a:latin typeface="Calibri"/>
                        <a:ea typeface="Calibri"/>
                        <a:cs typeface="Times New Roman"/>
                      </a:endParaRPr>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3458">
                <a:tc vMerge="1">
                  <a:txBody>
                    <a:bodyPr/>
                    <a:lstStyle/>
                    <a:p>
                      <a:endParaRPr lang="en-US"/>
                    </a:p>
                  </a:txBody>
                  <a:tcPr/>
                </a:tc>
                <a:tc gridSpan="2">
                  <a:txBody>
                    <a:bodyPr/>
                    <a:lstStyle/>
                    <a:p>
                      <a:pPr marL="0" marR="0" algn="l">
                        <a:lnSpc>
                          <a:spcPct val="115000"/>
                        </a:lnSpc>
                        <a:spcBef>
                          <a:spcPts val="0"/>
                        </a:spcBef>
                        <a:spcAft>
                          <a:spcPts val="800"/>
                        </a:spcAft>
                      </a:pPr>
                      <a:r>
                        <a:rPr lang="en-GB" sz="800" dirty="0">
                          <a:effectLst/>
                          <a:latin typeface="Times New Roman"/>
                          <a:ea typeface="Calibri"/>
                          <a:cs typeface="Times New Roman"/>
                        </a:rPr>
                        <a:t>Number of teachers trained undergraduate (Degree) in special need education for primary schools </a:t>
                      </a:r>
                      <a:r>
                        <a:rPr lang="en-GB" sz="800" dirty="0" smtClean="0">
                          <a:effectLst/>
                          <a:latin typeface="Times New Roman"/>
                          <a:ea typeface="Calibri"/>
                          <a:cs typeface="Times New Roman"/>
                        </a:rPr>
                        <a:t>%</a:t>
                      </a:r>
                      <a:endParaRPr lang="en-US" sz="800" dirty="0">
                        <a:effectLst/>
                        <a:latin typeface="Calibri"/>
                        <a:ea typeface="Calibri"/>
                        <a:cs typeface="Times New Roman"/>
                      </a:endParaRPr>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endParaRPr lang="en-US" dirty="0"/>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367">
                <a:tc rowSpan="5">
                  <a:txBody>
                    <a:bodyPr/>
                    <a:lstStyle/>
                    <a:p>
                      <a:pPr marL="0" marR="0" algn="l">
                        <a:lnSpc>
                          <a:spcPct val="115000"/>
                        </a:lnSpc>
                        <a:spcBef>
                          <a:spcPts val="0"/>
                        </a:spcBef>
                        <a:spcAft>
                          <a:spcPts val="800"/>
                        </a:spcAft>
                        <a:tabLst>
                          <a:tab pos="622935" algn="l"/>
                        </a:tabLst>
                      </a:pPr>
                      <a:r>
                        <a:rPr lang="en-GB" sz="800" b="1" dirty="0">
                          <a:effectLst/>
                          <a:latin typeface="Times New Roman"/>
                          <a:ea typeface="Calibri"/>
                          <a:cs typeface="Times New Roman"/>
                        </a:rPr>
                        <a:t>Goal 2. </a:t>
                      </a:r>
                      <a:r>
                        <a:rPr lang="en-GB" sz="800" dirty="0">
                          <a:effectLst/>
                          <a:latin typeface="Times New Roman"/>
                          <a:ea typeface="Calibri"/>
                          <a:cs typeface="Times New Roman"/>
                        </a:rPr>
                        <a:t>developing the role of teacher’s  professional competence and leadership</a:t>
                      </a:r>
                      <a:endParaRPr lang="en-US" sz="800" dirty="0">
                        <a:effectLst/>
                        <a:latin typeface="Calibri"/>
                        <a:ea typeface="Calibri"/>
                        <a:cs typeface="Times New Roman"/>
                      </a:endParaRPr>
                    </a:p>
                  </a:txBody>
                  <a:tcPr marL="38414" marR="384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l">
                        <a:lnSpc>
                          <a:spcPct val="115000"/>
                        </a:lnSpc>
                        <a:spcBef>
                          <a:spcPts val="0"/>
                        </a:spcBef>
                        <a:spcAft>
                          <a:spcPts val="800"/>
                        </a:spcAft>
                      </a:pPr>
                      <a:r>
                        <a:rPr lang="en-GB" sz="800">
                          <a:effectLst/>
                          <a:latin typeface="Times New Roman"/>
                          <a:ea typeface="Calibri"/>
                          <a:cs typeface="Times New Roman"/>
                        </a:rPr>
                        <a:t>percentage of qualified teachers participating in new beginner career (Induction) improvement program %</a:t>
                      </a:r>
                      <a:endParaRPr lang="en-US" sz="800">
                        <a:effectLst/>
                        <a:latin typeface="Calibri"/>
                        <a:ea typeface="Calibri"/>
                        <a:cs typeface="Times New Roman"/>
                      </a:endParaRPr>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499">
                <a:tc vMerge="1">
                  <a:txBody>
                    <a:bodyPr/>
                    <a:lstStyle/>
                    <a:p>
                      <a:endParaRPr lang="en-US"/>
                    </a:p>
                  </a:txBody>
                  <a:tcPr/>
                </a:tc>
                <a:tc gridSpan="2">
                  <a:txBody>
                    <a:bodyPr/>
                    <a:lstStyle/>
                    <a:p>
                      <a:pPr marL="0" marR="0" algn="l">
                        <a:lnSpc>
                          <a:spcPct val="115000"/>
                        </a:lnSpc>
                        <a:spcBef>
                          <a:spcPts val="0"/>
                        </a:spcBef>
                        <a:spcAft>
                          <a:spcPts val="800"/>
                        </a:spcAft>
                      </a:pPr>
                      <a:r>
                        <a:rPr lang="en-GB" sz="800">
                          <a:solidFill>
                            <a:srgbClr val="000000"/>
                          </a:solidFill>
                          <a:effectLst/>
                          <a:latin typeface="Times New Roman"/>
                          <a:ea typeface="Calibri"/>
                          <a:cs typeface="Times New Roman"/>
                        </a:rPr>
                        <a:t>Percentage of teachers who increased their capacity by participating in CPD programs (%)</a:t>
                      </a:r>
                      <a:endParaRPr lang="en-US" sz="800">
                        <a:effectLst/>
                        <a:latin typeface="Calibri"/>
                        <a:ea typeface="Calibri"/>
                        <a:cs typeface="Times New Roman"/>
                      </a:endParaRPr>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979">
                <a:tc vMerge="1">
                  <a:txBody>
                    <a:bodyPr/>
                    <a:lstStyle/>
                    <a:p>
                      <a:endParaRPr lang="en-US"/>
                    </a:p>
                  </a:txBody>
                  <a:tcPr/>
                </a:tc>
                <a:tc rowSpan="3">
                  <a:txBody>
                    <a:bodyPr/>
                    <a:lstStyle/>
                    <a:p>
                      <a:pPr marL="0" marR="0" algn="l">
                        <a:lnSpc>
                          <a:spcPct val="115000"/>
                        </a:lnSpc>
                        <a:spcBef>
                          <a:spcPts val="0"/>
                        </a:spcBef>
                        <a:spcAft>
                          <a:spcPts val="800"/>
                        </a:spcAft>
                      </a:pPr>
                      <a:r>
                        <a:rPr lang="en-GB" sz="800">
                          <a:effectLst/>
                          <a:latin typeface="Times New Roman"/>
                          <a:ea typeface="Calibri"/>
                          <a:cs typeface="Times New Roman"/>
                        </a:rPr>
                        <a:t>Number of teachers who increased their capacity with short training provided by identifying their weaknesses  %</a:t>
                      </a:r>
                      <a:endParaRPr lang="en-US" sz="800">
                        <a:effectLst/>
                        <a:latin typeface="Calibri"/>
                        <a:ea typeface="Calibri"/>
                        <a:cs typeface="Times New Roman"/>
                      </a:endParaRPr>
                    </a:p>
                  </a:txBody>
                  <a:tcPr marL="38414" marR="384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800">
                          <a:effectLst/>
                          <a:latin typeface="Times New Roman"/>
                          <a:ea typeface="Calibri"/>
                          <a:cs typeface="Times New Roman"/>
                        </a:rPr>
                        <a:t>For  all teachers</a:t>
                      </a:r>
                      <a:endParaRPr lang="en-US" sz="800">
                        <a:effectLst/>
                        <a:latin typeface="Calibri"/>
                        <a:ea typeface="Calibri"/>
                        <a:cs typeface="Times New Roman"/>
                      </a:endParaRPr>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dirty="0"/>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6874">
                <a:tc vMerge="1">
                  <a:txBody>
                    <a:bodyPr/>
                    <a:lstStyle/>
                    <a:p>
                      <a:endParaRPr lang="en-US"/>
                    </a:p>
                  </a:txBody>
                  <a:tcPr/>
                </a:tc>
                <a:tc vMerge="1">
                  <a:txBody>
                    <a:bodyPr/>
                    <a:lstStyle/>
                    <a:p>
                      <a:endParaRPr lang="en-US"/>
                    </a:p>
                  </a:txBody>
                  <a:tcPr/>
                </a:tc>
                <a:tc>
                  <a:txBody>
                    <a:bodyPr/>
                    <a:lstStyle/>
                    <a:p>
                      <a:pPr marL="0" marR="0" algn="l">
                        <a:lnSpc>
                          <a:spcPct val="115000"/>
                        </a:lnSpc>
                        <a:spcBef>
                          <a:spcPts val="0"/>
                        </a:spcBef>
                        <a:spcAft>
                          <a:spcPts val="800"/>
                        </a:spcAft>
                      </a:pPr>
                      <a:r>
                        <a:rPr lang="en-GB" sz="800">
                          <a:effectLst/>
                          <a:latin typeface="Times New Roman"/>
                          <a:ea typeface="Calibri"/>
                          <a:cs typeface="Times New Roman"/>
                        </a:rPr>
                        <a:t>For native language teachers</a:t>
                      </a:r>
                      <a:endParaRPr lang="en-US" sz="800">
                        <a:effectLst/>
                        <a:latin typeface="Calibri"/>
                        <a:ea typeface="Calibri"/>
                        <a:cs typeface="Times New Roman"/>
                      </a:endParaRPr>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6874">
                <a:tc vMerge="1">
                  <a:txBody>
                    <a:bodyPr/>
                    <a:lstStyle/>
                    <a:p>
                      <a:endParaRPr lang="en-US"/>
                    </a:p>
                  </a:txBody>
                  <a:tcPr/>
                </a:tc>
                <a:tc vMerge="1">
                  <a:txBody>
                    <a:bodyPr/>
                    <a:lstStyle/>
                    <a:p>
                      <a:endParaRPr lang="en-US"/>
                    </a:p>
                  </a:txBody>
                  <a:tcPr/>
                </a:tc>
                <a:tc>
                  <a:txBody>
                    <a:bodyPr/>
                    <a:lstStyle/>
                    <a:p>
                      <a:pPr marL="0" marR="0" algn="l">
                        <a:lnSpc>
                          <a:spcPct val="115000"/>
                        </a:lnSpc>
                        <a:spcBef>
                          <a:spcPts val="0"/>
                        </a:spcBef>
                        <a:spcAft>
                          <a:spcPts val="800"/>
                        </a:spcAft>
                      </a:pPr>
                      <a:r>
                        <a:rPr lang="en-GB" sz="800">
                          <a:effectLst/>
                          <a:latin typeface="Times New Roman"/>
                          <a:ea typeface="Calibri"/>
                          <a:cs typeface="Times New Roman"/>
                        </a:rPr>
                        <a:t>For English language teachers</a:t>
                      </a:r>
                      <a:endParaRPr lang="en-US" sz="800">
                        <a:effectLst/>
                        <a:latin typeface="Calibri"/>
                        <a:ea typeface="Calibri"/>
                        <a:cs typeface="Times New Roman"/>
                      </a:endParaRPr>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dirty="0"/>
                    </a:p>
                  </a:txBody>
                  <a:tcPr marL="38414" marR="3841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2"/>
          <p:cNvSpPr>
            <a:spLocks noChangeArrowheads="1"/>
          </p:cNvSpPr>
          <p:nvPr/>
        </p:nvSpPr>
        <p:spPr bwMode="auto">
          <a:xfrm>
            <a:off x="6506719" y="1110863"/>
            <a:ext cx="22313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622300" algn="l"/>
              </a:tabLst>
            </a:pPr>
            <a:r>
              <a:rPr kumimoji="0" lang="en-GB" sz="12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77872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heel(1)">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33350"/>
            <a:ext cx="8991600" cy="457200"/>
          </a:xfrm>
          <a:ln>
            <a:solidFill>
              <a:srgbClr val="C00000"/>
            </a:solidFill>
          </a:ln>
        </p:spPr>
        <p:txBody>
          <a:bodyPr>
            <a:noAutofit/>
          </a:bodyPr>
          <a:lstStyle/>
          <a:p>
            <a:r>
              <a:rPr lang="en-US" sz="3600" dirty="0" err="1" smtClean="0"/>
              <a:t>Cont</a:t>
            </a:r>
            <a:r>
              <a:rPr lang="en-US" sz="3600" dirty="0" smtClean="0"/>
              <a:t>………………</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26400645"/>
              </p:ext>
            </p:extLst>
          </p:nvPr>
        </p:nvGraphicFramePr>
        <p:xfrm>
          <a:off x="152400" y="723276"/>
          <a:ext cx="8839199" cy="4134473"/>
        </p:xfrm>
        <a:graphic>
          <a:graphicData uri="http://schemas.openxmlformats.org/drawingml/2006/table">
            <a:tbl>
              <a:tblPr firstRow="1" firstCol="1" bandRow="1"/>
              <a:tblGrid>
                <a:gridCol w="1295400"/>
                <a:gridCol w="1600200"/>
                <a:gridCol w="685800"/>
                <a:gridCol w="444448"/>
                <a:gridCol w="496791"/>
                <a:gridCol w="496791"/>
                <a:gridCol w="441592"/>
                <a:gridCol w="441592"/>
                <a:gridCol w="447112"/>
                <a:gridCol w="447112"/>
                <a:gridCol w="441592"/>
                <a:gridCol w="496791"/>
                <a:gridCol w="551989"/>
                <a:gridCol w="551989"/>
              </a:tblGrid>
              <a:tr h="826895">
                <a:tc rowSpan="7">
                  <a:txBody>
                    <a:bodyPr/>
                    <a:lstStyle/>
                    <a:p>
                      <a:pPr marL="0" marR="0" algn="l">
                        <a:lnSpc>
                          <a:spcPct val="115000"/>
                        </a:lnSpc>
                        <a:spcBef>
                          <a:spcPts val="0"/>
                        </a:spcBef>
                        <a:spcAft>
                          <a:spcPts val="800"/>
                        </a:spcAft>
                        <a:tabLst>
                          <a:tab pos="622935" algn="l"/>
                        </a:tabLst>
                      </a:pPr>
                      <a:r>
                        <a:rPr lang="en-GB" sz="1400" b="1" dirty="0">
                          <a:effectLst/>
                          <a:latin typeface="Times New Roman"/>
                          <a:ea typeface="Calibri"/>
                          <a:cs typeface="Times New Roman"/>
                        </a:rPr>
                        <a:t>Goal 2</a:t>
                      </a:r>
                      <a:r>
                        <a:rPr lang="en-GB" sz="1400" dirty="0">
                          <a:effectLst/>
                          <a:latin typeface="Times New Roman"/>
                          <a:ea typeface="Calibri"/>
                          <a:cs typeface="Times New Roman"/>
                        </a:rPr>
                        <a:t>. developing the role of teacher’s  professional competence and leadership</a:t>
                      </a:r>
                      <a:endParaRPr lang="en-US" sz="1400" dirty="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dirty="0">
                          <a:effectLst/>
                          <a:latin typeface="Times New Roman"/>
                          <a:ea typeface="Calibri"/>
                          <a:cs typeface="Times New Roman"/>
                        </a:rPr>
                        <a:t>percentage of qualified teachers participating in new beginner career (Induction) improvement program %</a:t>
                      </a:r>
                      <a:endParaRPr lang="en-US" sz="1000" dirty="0">
                        <a:effectLst/>
                        <a:latin typeface="Calibri"/>
                        <a:ea typeface="Calibri"/>
                        <a:cs typeface="Times New Roman"/>
                      </a:endParaRPr>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800"/>
                        </a:spcAft>
                      </a:pPr>
                      <a:endParaRPr lang="en-US" sz="1000" dirty="0">
                        <a:effectLst/>
                        <a:latin typeface="Calibri"/>
                        <a:ea typeface="Calibri"/>
                        <a:cs typeface="Times New Roman"/>
                      </a:endParaRPr>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800"/>
                        </a:spcAft>
                      </a:pPr>
                      <a:endParaRPr lang="en-US" sz="1000" dirty="0">
                        <a:effectLst/>
                        <a:latin typeface="Calibri"/>
                        <a:ea typeface="Calibri"/>
                        <a:cs typeface="Times New Roman"/>
                      </a:endParaRPr>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800"/>
                        </a:spcAft>
                      </a:pPr>
                      <a:endParaRPr lang="en-US" sz="1000" dirty="0">
                        <a:effectLst/>
                        <a:latin typeface="Calibri"/>
                        <a:ea typeface="Calibri"/>
                        <a:cs typeface="Times New Roman"/>
                      </a:endParaRPr>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800"/>
                        </a:spcAft>
                      </a:pPr>
                      <a:endParaRPr lang="en-US" sz="1000" dirty="0">
                        <a:effectLst/>
                        <a:latin typeface="Calibri"/>
                        <a:ea typeface="Calibri"/>
                        <a:cs typeface="Times New Roman"/>
                      </a:endParaRPr>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800"/>
                        </a:spcAft>
                      </a:pPr>
                      <a:endParaRPr lang="en-US" sz="1000" dirty="0">
                        <a:effectLst/>
                        <a:latin typeface="Calibri"/>
                        <a:ea typeface="Calibri"/>
                        <a:cs typeface="Times New Roman"/>
                      </a:endParaRPr>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dirty="0"/>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6895">
                <a:tc vMerge="1">
                  <a:txBody>
                    <a:bodyPr/>
                    <a:lstStyle/>
                    <a:p>
                      <a:endParaRPr lang="en-US"/>
                    </a:p>
                  </a:txBody>
                  <a:tcPr/>
                </a:tc>
                <a:tc>
                  <a:txBody>
                    <a:bodyPr/>
                    <a:lstStyle/>
                    <a:p>
                      <a:pPr marL="0" marR="0" algn="l">
                        <a:lnSpc>
                          <a:spcPct val="115000"/>
                        </a:lnSpc>
                        <a:spcBef>
                          <a:spcPts val="0"/>
                        </a:spcBef>
                        <a:spcAft>
                          <a:spcPts val="800"/>
                        </a:spcAft>
                      </a:pPr>
                      <a:r>
                        <a:rPr lang="en-GB" sz="1000" dirty="0">
                          <a:solidFill>
                            <a:srgbClr val="000000"/>
                          </a:solidFill>
                          <a:effectLst/>
                          <a:latin typeface="Times New Roman"/>
                          <a:ea typeface="Calibri"/>
                          <a:cs typeface="Times New Roman"/>
                        </a:rPr>
                        <a:t>Percentage of teachers who increased their capacity by participating in CPD programs (%)</a:t>
                      </a:r>
                      <a:endParaRPr lang="en-US" sz="1000" dirty="0">
                        <a:effectLst/>
                        <a:latin typeface="Calibri"/>
                        <a:ea typeface="Calibri"/>
                        <a:cs typeface="Times New Roman"/>
                      </a:endParaRPr>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800"/>
                        </a:spcAft>
                      </a:pPr>
                      <a:endParaRPr lang="en-US" sz="1000" dirty="0">
                        <a:effectLst/>
                        <a:latin typeface="Calibri"/>
                        <a:ea typeface="Calibri"/>
                        <a:cs typeface="Times New Roman"/>
                      </a:endParaRPr>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800"/>
                        </a:spcAft>
                      </a:pPr>
                      <a:endParaRPr lang="en-US" sz="1000" dirty="0">
                        <a:effectLst/>
                        <a:latin typeface="Calibri"/>
                        <a:ea typeface="Calibri"/>
                        <a:cs typeface="Times New Roman"/>
                      </a:endParaRPr>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800"/>
                        </a:spcAft>
                      </a:pPr>
                      <a:endParaRPr lang="en-US" sz="1000" dirty="0">
                        <a:effectLst/>
                        <a:latin typeface="Calibri"/>
                        <a:ea typeface="Calibri"/>
                        <a:cs typeface="Times New Roman"/>
                      </a:endParaRPr>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800"/>
                        </a:spcAft>
                      </a:pPr>
                      <a:endParaRPr lang="en-US" sz="1000" dirty="0">
                        <a:effectLst/>
                        <a:latin typeface="Calibri"/>
                        <a:ea typeface="Calibri"/>
                        <a:cs typeface="Times New Roman"/>
                      </a:endParaRPr>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800"/>
                        </a:spcAft>
                      </a:pPr>
                      <a:endParaRPr lang="en-US" sz="1000" dirty="0">
                        <a:effectLst/>
                        <a:latin typeface="Calibri"/>
                        <a:ea typeface="Calibri"/>
                        <a:cs typeface="Times New Roman"/>
                      </a:endParaRPr>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dirty="0"/>
                    </a:p>
                  </a:txBody>
                  <a:tcPr marL="32924" marR="329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447">
                <a:tc vMerge="1">
                  <a:txBody>
                    <a:bodyPr/>
                    <a:lstStyle/>
                    <a:p>
                      <a:endParaRPr lang="en-US"/>
                    </a:p>
                  </a:txBody>
                  <a:tcPr/>
                </a:tc>
                <a:tc>
                  <a:txBody>
                    <a:bodyPr/>
                    <a:lstStyle/>
                    <a:p>
                      <a:pPr marL="0" marR="0" algn="l">
                        <a:lnSpc>
                          <a:spcPct val="115000"/>
                        </a:lnSpc>
                        <a:spcBef>
                          <a:spcPts val="0"/>
                        </a:spcBef>
                        <a:spcAft>
                          <a:spcPts val="800"/>
                        </a:spcAft>
                      </a:pPr>
                      <a:r>
                        <a:rPr lang="en-GB" sz="1000">
                          <a:effectLst/>
                          <a:latin typeface="Times New Roman"/>
                          <a:ea typeface="Calibri"/>
                          <a:cs typeface="Times New Roman"/>
                        </a:rPr>
                        <a:t>Number of teachers satisfied with their profession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dirty="0">
                          <a:effectLst/>
                          <a:latin typeface="Times New Roman"/>
                          <a:ea typeface="Calibri"/>
                          <a:cs typeface="Times New Roman"/>
                        </a:rPr>
                        <a:t> </a:t>
                      </a:r>
                      <a:endParaRPr lang="en-US" sz="1000" dirty="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dirty="0">
                          <a:effectLst/>
                          <a:latin typeface="Times New Roman"/>
                          <a:ea typeface="Calibri"/>
                          <a:cs typeface="Times New Roman"/>
                        </a:rPr>
                        <a:t> </a:t>
                      </a:r>
                      <a:endParaRPr lang="en-US" sz="1000" dirty="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dirty="0">
                          <a:effectLst/>
                          <a:latin typeface="Times New Roman"/>
                          <a:ea typeface="Calibri"/>
                          <a:cs typeface="Times New Roman"/>
                        </a:rPr>
                        <a:t> </a:t>
                      </a:r>
                      <a:endParaRPr lang="en-US" sz="1000" dirty="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447">
                <a:tc vMerge="1">
                  <a:txBody>
                    <a:bodyPr/>
                    <a:lstStyle/>
                    <a:p>
                      <a:endParaRPr lang="en-US"/>
                    </a:p>
                  </a:txBody>
                  <a:tcPr/>
                </a:tc>
                <a:tc>
                  <a:txBody>
                    <a:bodyPr/>
                    <a:lstStyle/>
                    <a:p>
                      <a:pPr marL="0" marR="0" algn="l">
                        <a:lnSpc>
                          <a:spcPct val="115000"/>
                        </a:lnSpc>
                        <a:spcBef>
                          <a:spcPts val="0"/>
                        </a:spcBef>
                        <a:spcAft>
                          <a:spcPts val="800"/>
                        </a:spcAft>
                      </a:pPr>
                      <a:r>
                        <a:rPr lang="en-GB" sz="1000">
                          <a:effectLst/>
                          <a:latin typeface="Times New Roman"/>
                          <a:ea typeface="Calibri"/>
                          <a:cs typeface="Times New Roman"/>
                        </a:rPr>
                        <a:t>number of teachers involved in various leadership role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Ebrima"/>
                          <a:ea typeface="Calibri"/>
                          <a:cs typeface="Ebrima"/>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Ebrima"/>
                          <a:ea typeface="Calibri"/>
                          <a:cs typeface="Ebrima"/>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dirty="0">
                          <a:effectLst/>
                          <a:latin typeface="Times New Roman"/>
                          <a:ea typeface="Calibri"/>
                          <a:cs typeface="Times New Roman"/>
                        </a:rPr>
                        <a:t> </a:t>
                      </a:r>
                      <a:endParaRPr lang="en-US" sz="1000" dirty="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0171">
                <a:tc vMerge="1">
                  <a:txBody>
                    <a:bodyPr/>
                    <a:lstStyle/>
                    <a:p>
                      <a:endParaRPr lang="en-US"/>
                    </a:p>
                  </a:txBody>
                  <a:tcPr/>
                </a:tc>
                <a:tc>
                  <a:txBody>
                    <a:bodyPr/>
                    <a:lstStyle/>
                    <a:p>
                      <a:pPr marL="0" marR="0" algn="l">
                        <a:lnSpc>
                          <a:spcPct val="115000"/>
                        </a:lnSpc>
                        <a:spcBef>
                          <a:spcPts val="0"/>
                        </a:spcBef>
                        <a:spcAft>
                          <a:spcPts val="800"/>
                        </a:spcAft>
                      </a:pPr>
                      <a:r>
                        <a:rPr lang="en-GB" sz="1000">
                          <a:effectLst/>
                          <a:latin typeface="Times New Roman"/>
                          <a:ea typeface="Calibri"/>
                          <a:cs typeface="Times New Roman"/>
                        </a:rPr>
                        <a:t>Number of qualified pre-primary  school teachers licensed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Ebrima"/>
                          <a:ea typeface="Calibri"/>
                          <a:cs typeface="Ebrima"/>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Ebrima"/>
                          <a:ea typeface="Calibri"/>
                          <a:cs typeface="Ebrima"/>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dirty="0">
                          <a:effectLst/>
                          <a:latin typeface="Times New Roman"/>
                          <a:ea typeface="Calibri"/>
                          <a:cs typeface="Times New Roman"/>
                        </a:rPr>
                        <a:t> </a:t>
                      </a:r>
                      <a:endParaRPr lang="en-US" sz="1000" dirty="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dirty="0">
                          <a:effectLst/>
                          <a:latin typeface="Times New Roman"/>
                          <a:ea typeface="Calibri"/>
                          <a:cs typeface="Times New Roman"/>
                        </a:rPr>
                        <a:t> </a:t>
                      </a:r>
                      <a:endParaRPr lang="en-US" sz="1000" dirty="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dirty="0">
                          <a:effectLst/>
                          <a:latin typeface="Times New Roman"/>
                          <a:ea typeface="Calibri"/>
                          <a:cs typeface="Times New Roman"/>
                        </a:rPr>
                        <a:t> </a:t>
                      </a:r>
                      <a:endParaRPr lang="en-US" sz="1000" dirty="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447">
                <a:tc vMerge="1">
                  <a:txBody>
                    <a:bodyPr/>
                    <a:lstStyle/>
                    <a:p>
                      <a:endParaRPr lang="en-US"/>
                    </a:p>
                  </a:txBody>
                  <a:tcPr/>
                </a:tc>
                <a:tc>
                  <a:txBody>
                    <a:bodyPr/>
                    <a:lstStyle/>
                    <a:p>
                      <a:pPr marL="0" marR="0" algn="l">
                        <a:lnSpc>
                          <a:spcPct val="115000"/>
                        </a:lnSpc>
                        <a:spcBef>
                          <a:spcPts val="0"/>
                        </a:spcBef>
                        <a:spcAft>
                          <a:spcPts val="800"/>
                        </a:spcAft>
                      </a:pPr>
                      <a:r>
                        <a:rPr lang="en-GB" sz="1000">
                          <a:effectLst/>
                          <a:latin typeface="Times New Roman"/>
                          <a:ea typeface="Calibri"/>
                          <a:cs typeface="Times New Roman"/>
                        </a:rPr>
                        <a:t>Number of qualified primary  school teachers licensed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Ebrima"/>
                          <a:ea typeface="Calibri"/>
                          <a:cs typeface="Ebrima"/>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Ebrima"/>
                          <a:ea typeface="Calibri"/>
                          <a:cs typeface="Ebrima"/>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dirty="0">
                          <a:effectLst/>
                          <a:latin typeface="Times New Roman"/>
                          <a:ea typeface="Calibri"/>
                          <a:cs typeface="Times New Roman"/>
                        </a:rPr>
                        <a:t> </a:t>
                      </a:r>
                      <a:endParaRPr lang="en-US" sz="1000" dirty="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0171">
                <a:tc vMerge="1">
                  <a:txBody>
                    <a:bodyPr/>
                    <a:lstStyle/>
                    <a:p>
                      <a:endParaRPr lang="en-US"/>
                    </a:p>
                  </a:txBody>
                  <a:tcPr/>
                </a:tc>
                <a:tc>
                  <a:txBody>
                    <a:bodyPr/>
                    <a:lstStyle/>
                    <a:p>
                      <a:pPr marL="0" marR="0" algn="l">
                        <a:lnSpc>
                          <a:spcPct val="115000"/>
                        </a:lnSpc>
                        <a:spcBef>
                          <a:spcPts val="0"/>
                        </a:spcBef>
                        <a:spcAft>
                          <a:spcPts val="800"/>
                        </a:spcAft>
                      </a:pPr>
                      <a:r>
                        <a:rPr lang="en-GB" sz="1000">
                          <a:effectLst/>
                          <a:latin typeface="Times New Roman"/>
                          <a:ea typeface="Calibri"/>
                          <a:cs typeface="Times New Roman"/>
                        </a:rPr>
                        <a:t>Number of qualified secondary  school teachers licensed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Ebrima"/>
                          <a:ea typeface="Calibri"/>
                          <a:cs typeface="Ebrima"/>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Ebrima"/>
                          <a:ea typeface="Calibri"/>
                          <a:cs typeface="Ebrima"/>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dirty="0">
                          <a:effectLst/>
                          <a:latin typeface="Times New Roman"/>
                          <a:ea typeface="Calibri"/>
                          <a:cs typeface="Times New Roman"/>
                        </a:rPr>
                        <a:t> </a:t>
                      </a:r>
                      <a:endParaRPr lang="en-US" sz="1000" dirty="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a:effectLst/>
                          <a:latin typeface="Times New Roman"/>
                          <a:ea typeface="Calibri"/>
                          <a:cs typeface="Times New Roman"/>
                        </a:rPr>
                        <a:t> </a:t>
                      </a:r>
                      <a:endParaRPr lang="en-US" sz="100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800"/>
                        </a:spcAft>
                      </a:pPr>
                      <a:r>
                        <a:rPr lang="en-GB" sz="1000" baseline="30000" dirty="0">
                          <a:effectLst/>
                          <a:latin typeface="Times New Roman"/>
                          <a:ea typeface="Calibri"/>
                          <a:cs typeface="Times New Roman"/>
                        </a:rPr>
                        <a:t> </a:t>
                      </a:r>
                      <a:endParaRPr lang="en-US" sz="1000" dirty="0">
                        <a:effectLst/>
                        <a:latin typeface="Calibri"/>
                        <a:ea typeface="Calibri"/>
                        <a:cs typeface="Times New Roman"/>
                      </a:endParaRPr>
                    </a:p>
                  </a:txBody>
                  <a:tcPr marL="32924" marR="329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4893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4)">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350"/>
            <a:ext cx="8229600" cy="533400"/>
          </a:xfrm>
        </p:spPr>
        <p:txBody>
          <a:bodyPr>
            <a:normAutofit fontScale="90000"/>
          </a:bodyPr>
          <a:lstStyle/>
          <a:p>
            <a:r>
              <a:rPr lang="en-US" sz="3600" b="1" dirty="0" err="1" smtClean="0">
                <a:latin typeface="Times New Roman" pitchFamily="18" charset="0"/>
                <a:cs typeface="Times New Roman" pitchFamily="18" charset="0"/>
              </a:rPr>
              <a:t>Cont</a:t>
            </a:r>
            <a:r>
              <a:rPr lang="en-US" sz="3600" b="1" dirty="0" smtClean="0">
                <a:latin typeface="Times New Roman" pitchFamily="18" charset="0"/>
                <a:cs typeface="Times New Roman" pitchFamily="18" charset="0"/>
              </a:rPr>
              <a:t>………</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819150"/>
            <a:ext cx="8839200" cy="4114800"/>
          </a:xfrm>
        </p:spPr>
        <p:txBody>
          <a:bodyPr>
            <a:normAutofit/>
          </a:bodyPr>
          <a:lstStyle/>
          <a:p>
            <a:pPr lvl="0">
              <a:buBlip>
                <a:blip r:embed="rId2"/>
              </a:buBlip>
            </a:pPr>
            <a:r>
              <a:rPr lang="en-US" sz="2800" dirty="0" smtClean="0"/>
              <a:t> Promote </a:t>
            </a:r>
            <a:r>
              <a:rPr lang="en-US" sz="2800" b="1" dirty="0">
                <a:solidFill>
                  <a:srgbClr val="FF0000"/>
                </a:solidFill>
              </a:rPr>
              <a:t>effective leadership, management and governance</a:t>
            </a:r>
            <a:r>
              <a:rPr lang="en-US" sz="2800" dirty="0"/>
              <a:t> at all levels in order to achieve educational goals by mobilizing and using resources efficiently</a:t>
            </a:r>
            <a:r>
              <a:rPr lang="en-US" sz="2800" dirty="0" smtClean="0"/>
              <a:t>.</a:t>
            </a:r>
          </a:p>
          <a:p>
            <a:pPr marL="0" lvl="0" indent="0">
              <a:buNone/>
            </a:pPr>
            <a:endParaRPr lang="en-US" sz="2800" dirty="0"/>
          </a:p>
          <a:p>
            <a:pPr lvl="0">
              <a:buBlip>
                <a:blip r:embed="rId2"/>
              </a:buBlip>
            </a:pPr>
            <a:r>
              <a:rPr lang="en-US" sz="2800" b="1" u="sng" dirty="0" smtClean="0">
                <a:solidFill>
                  <a:srgbClr val="FF0000"/>
                </a:solidFill>
              </a:rPr>
              <a:t> Assist </a:t>
            </a:r>
            <a:r>
              <a:rPr lang="en-US" sz="2800" b="1" u="sng" dirty="0">
                <a:solidFill>
                  <a:srgbClr val="FF0000"/>
                </a:solidFill>
              </a:rPr>
              <a:t>children, youth and adults</a:t>
            </a:r>
            <a:r>
              <a:rPr lang="en-US" sz="2800" dirty="0"/>
              <a:t> to share common values and experiences, and to embrace diversity.</a:t>
            </a:r>
          </a:p>
          <a:p>
            <a:pPr marL="0" indent="0">
              <a:buNone/>
            </a:pPr>
            <a:endParaRPr lang="en-US" dirty="0"/>
          </a:p>
        </p:txBody>
      </p:sp>
    </p:spTree>
    <p:extLst>
      <p:ext uri="{BB962C8B-B14F-4D97-AF65-F5344CB8AC3E}">
        <p14:creationId xmlns:p14="http://schemas.microsoft.com/office/powerpoint/2010/main" val="2050264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7150"/>
            <a:ext cx="8991600" cy="381000"/>
          </a:xfrm>
          <a:ln>
            <a:solidFill>
              <a:srgbClr val="FF0000"/>
            </a:solidFill>
          </a:ln>
        </p:spPr>
        <p:txBody>
          <a:bodyPr>
            <a:normAutofit fontScale="90000"/>
          </a:bodyPr>
          <a:lstStyle/>
          <a:p>
            <a:pPr marL="0" marR="0">
              <a:lnSpc>
                <a:spcPct val="115000"/>
              </a:lnSpc>
              <a:spcBef>
                <a:spcPts val="0"/>
              </a:spcBef>
              <a:spcAft>
                <a:spcPts val="1000"/>
              </a:spcAft>
              <a:tabLst>
                <a:tab pos="2026920" algn="l"/>
              </a:tabLst>
            </a:pPr>
            <a:r>
              <a:rPr lang="en-GB" sz="1600" b="1" dirty="0" smtClean="0">
                <a:latin typeface="Calibri"/>
                <a:ea typeface="Calibri"/>
                <a:cs typeface="Times New Roman"/>
              </a:rPr>
              <a:t/>
            </a:r>
            <a:br>
              <a:rPr lang="en-GB" sz="1600" b="1" dirty="0" smtClean="0">
                <a:latin typeface="Calibri"/>
                <a:ea typeface="Calibri"/>
                <a:cs typeface="Times New Roman"/>
              </a:rPr>
            </a:br>
            <a:r>
              <a:rPr lang="en-GB" sz="1600" b="1" dirty="0">
                <a:latin typeface="Calibri"/>
                <a:ea typeface="Calibri"/>
                <a:cs typeface="Times New Roman"/>
              </a:rPr>
              <a:t/>
            </a:r>
            <a:br>
              <a:rPr lang="en-GB" sz="1600" b="1" dirty="0">
                <a:latin typeface="Calibri"/>
                <a:ea typeface="Calibri"/>
                <a:cs typeface="Times New Roman"/>
              </a:rPr>
            </a:br>
            <a:r>
              <a:rPr lang="en-GB" sz="1600" b="1" dirty="0" smtClean="0">
                <a:latin typeface="Calibri"/>
                <a:ea typeface="Calibri"/>
                <a:cs typeface="Times New Roman"/>
              </a:rPr>
              <a:t/>
            </a:r>
            <a:br>
              <a:rPr lang="en-GB" sz="1600" b="1" dirty="0" smtClean="0">
                <a:latin typeface="Calibri"/>
                <a:ea typeface="Calibri"/>
                <a:cs typeface="Times New Roman"/>
              </a:rPr>
            </a:br>
            <a:r>
              <a:rPr lang="en-US" sz="1600" dirty="0">
                <a:latin typeface="Calibri"/>
                <a:ea typeface="Calibri"/>
                <a:cs typeface="Times New Roman"/>
              </a:rPr>
              <a:t/>
            </a:r>
            <a:br>
              <a:rPr lang="en-US" sz="1600" dirty="0">
                <a:latin typeface="Calibri"/>
                <a:ea typeface="Calibri"/>
                <a:cs typeface="Times New Roman"/>
              </a:rPr>
            </a:br>
            <a:r>
              <a:rPr lang="en-GB" sz="1600" b="1" dirty="0">
                <a:solidFill>
                  <a:schemeClr val="tx1">
                    <a:lumMod val="85000"/>
                    <a:lumOff val="15000"/>
                  </a:schemeClr>
                </a:solidFill>
                <a:latin typeface="Calibri"/>
                <a:ea typeface="Calibri"/>
                <a:cs typeface="Times New Roman"/>
              </a:rPr>
              <a:t>Table 3: </a:t>
            </a:r>
            <a:r>
              <a:rPr lang="en-GB" sz="1800" b="1" dirty="0">
                <a:solidFill>
                  <a:schemeClr val="tx1">
                    <a:lumMod val="85000"/>
                    <a:lumOff val="15000"/>
                  </a:schemeClr>
                </a:solidFill>
                <a:latin typeface="Times New Roman"/>
                <a:ea typeface="Calibri"/>
                <a:cs typeface="Times New Roman"/>
              </a:rPr>
              <a:t>Designing the curriculum suit to the needs</a:t>
            </a:r>
            <a:endParaRPr lang="en-US" sz="1800" dirty="0">
              <a:solidFill>
                <a:schemeClr val="tx1">
                  <a:lumMod val="85000"/>
                  <a:lumOff val="1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04822003"/>
              </p:ext>
            </p:extLst>
          </p:nvPr>
        </p:nvGraphicFramePr>
        <p:xfrm>
          <a:off x="76200" y="514346"/>
          <a:ext cx="8915400" cy="4495803"/>
        </p:xfrm>
        <a:graphic>
          <a:graphicData uri="http://schemas.openxmlformats.org/drawingml/2006/table">
            <a:tbl>
              <a:tblPr firstRow="1" firstCol="1" bandRow="1"/>
              <a:tblGrid>
                <a:gridCol w="1905000"/>
                <a:gridCol w="2630406"/>
                <a:gridCol w="457707"/>
                <a:gridCol w="430469"/>
                <a:gridCol w="307631"/>
                <a:gridCol w="307631"/>
                <a:gridCol w="307631"/>
                <a:gridCol w="307631"/>
                <a:gridCol w="373323"/>
                <a:gridCol w="373323"/>
                <a:gridCol w="378662"/>
                <a:gridCol w="378662"/>
                <a:gridCol w="378662"/>
                <a:gridCol w="378662"/>
              </a:tblGrid>
              <a:tr h="349336">
                <a:tc>
                  <a:txBody>
                    <a:bodyPr/>
                    <a:lstStyle/>
                    <a:p>
                      <a:pPr marL="0" marR="0">
                        <a:lnSpc>
                          <a:spcPct val="115000"/>
                        </a:lnSpc>
                        <a:spcBef>
                          <a:spcPts val="0"/>
                        </a:spcBef>
                        <a:spcAft>
                          <a:spcPts val="800"/>
                        </a:spcAft>
                        <a:tabLst>
                          <a:tab pos="622935" algn="l"/>
                        </a:tabLst>
                      </a:pPr>
                      <a:r>
                        <a:rPr lang="en-GB" sz="900" b="1" dirty="0">
                          <a:effectLst/>
                          <a:latin typeface="Times New Roman"/>
                          <a:ea typeface="Calibri"/>
                          <a:cs typeface="Times New Roman"/>
                        </a:rPr>
                        <a:t>Strategic Goal </a:t>
                      </a:r>
                      <a:endParaRPr lang="en-US" sz="900" dirty="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900" b="1">
                          <a:effectLst/>
                          <a:latin typeface="Times New Roman"/>
                          <a:ea typeface="Calibri"/>
                          <a:cs typeface="Times New Roman"/>
                        </a:rPr>
                        <a:t>Measurement of key performance indicators</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900" b="1">
                          <a:effectLst/>
                          <a:latin typeface="Times New Roman"/>
                          <a:ea typeface="Calibri"/>
                          <a:cs typeface="Times New Roman"/>
                        </a:rPr>
                        <a:t>Baseline 2011</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900" b="1">
                          <a:effectLst/>
                          <a:latin typeface="Times New Roman"/>
                          <a:ea typeface="Calibri"/>
                          <a:cs typeface="Times New Roman"/>
                        </a:rPr>
                        <a:t>Target 2022</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900" b="1">
                          <a:effectLst/>
                          <a:latin typeface="Times New Roman"/>
                          <a:ea typeface="Calibri"/>
                          <a:cs typeface="Times New Roman"/>
                        </a:rPr>
                        <a:t>2013</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900" b="1">
                          <a:effectLst/>
                          <a:latin typeface="Times New Roman"/>
                          <a:ea typeface="Calibri"/>
                          <a:cs typeface="Times New Roman"/>
                        </a:rPr>
                        <a:t>2014</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900" b="1">
                          <a:effectLst/>
                          <a:latin typeface="Times New Roman"/>
                          <a:ea typeface="Calibri"/>
                          <a:cs typeface="Times New Roman"/>
                        </a:rPr>
                        <a:t>2015</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900" b="1">
                          <a:effectLst/>
                          <a:latin typeface="Times New Roman"/>
                          <a:ea typeface="Calibri"/>
                          <a:cs typeface="Times New Roman"/>
                        </a:rPr>
                        <a:t>2016</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900" b="1">
                          <a:effectLst/>
                          <a:latin typeface="Times New Roman"/>
                          <a:ea typeface="Calibri"/>
                          <a:cs typeface="Times New Roman"/>
                        </a:rPr>
                        <a:t>2017</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900" b="1">
                          <a:effectLst/>
                          <a:latin typeface="Times New Roman"/>
                          <a:ea typeface="Calibri"/>
                          <a:cs typeface="Times New Roman"/>
                        </a:rPr>
                        <a:t>2018</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900" b="1">
                          <a:effectLst/>
                          <a:latin typeface="Times New Roman"/>
                          <a:ea typeface="Calibri"/>
                          <a:cs typeface="Times New Roman"/>
                        </a:rPr>
                        <a:t>2019</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900" b="1">
                          <a:effectLst/>
                          <a:latin typeface="Times New Roman"/>
                          <a:ea typeface="Calibri"/>
                          <a:cs typeface="Times New Roman"/>
                        </a:rPr>
                        <a:t>2020</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900" b="1">
                          <a:effectLst/>
                          <a:latin typeface="Times New Roman"/>
                          <a:ea typeface="Calibri"/>
                          <a:cs typeface="Times New Roman"/>
                        </a:rPr>
                        <a:t>2021</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900" b="1">
                          <a:effectLst/>
                          <a:latin typeface="Times New Roman"/>
                          <a:ea typeface="Calibri"/>
                          <a:cs typeface="Times New Roman"/>
                        </a:rPr>
                        <a:t>2022</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349336">
                <a:tc rowSpan="14">
                  <a:txBody>
                    <a:bodyPr/>
                    <a:lstStyle/>
                    <a:p>
                      <a:pPr marL="0" marR="0">
                        <a:lnSpc>
                          <a:spcPct val="115000"/>
                        </a:lnSpc>
                        <a:spcBef>
                          <a:spcPts val="0"/>
                        </a:spcBef>
                        <a:spcAft>
                          <a:spcPts val="0"/>
                        </a:spcAft>
                        <a:tabLst>
                          <a:tab pos="2026920" algn="l"/>
                        </a:tabLst>
                      </a:pPr>
                      <a:r>
                        <a:rPr lang="en-GB" sz="1400" b="1" dirty="0">
                          <a:effectLst/>
                          <a:latin typeface="+mn-lt"/>
                          <a:ea typeface="Calibri"/>
                          <a:cs typeface="Times New Roman"/>
                        </a:rPr>
                        <a:t>Goal 1</a:t>
                      </a:r>
                      <a:r>
                        <a:rPr lang="en-GB" sz="1400" dirty="0">
                          <a:effectLst/>
                          <a:latin typeface="Calibri"/>
                          <a:ea typeface="Calibri"/>
                          <a:cs typeface="Times New Roman"/>
                        </a:rPr>
                        <a:t>: </a:t>
                      </a:r>
                      <a:r>
                        <a:rPr lang="en-GB" sz="1400" dirty="0">
                          <a:effectLst/>
                          <a:latin typeface="+mn-lt"/>
                          <a:ea typeface="Calibri"/>
                          <a:cs typeface="Times New Roman"/>
                        </a:rPr>
                        <a:t>Designing a curriculum that addresses competing, 21</a:t>
                      </a:r>
                      <a:r>
                        <a:rPr lang="en-GB" sz="1400" baseline="30000" dirty="0">
                          <a:effectLst/>
                          <a:latin typeface="+mn-lt"/>
                          <a:ea typeface="Calibri"/>
                          <a:cs typeface="Times New Roman"/>
                        </a:rPr>
                        <a:t>st</a:t>
                      </a:r>
                      <a:r>
                        <a:rPr lang="en-GB" sz="1400" dirty="0">
                          <a:effectLst/>
                          <a:latin typeface="+mn-lt"/>
                          <a:ea typeface="Calibri"/>
                          <a:cs typeface="Times New Roman"/>
                        </a:rPr>
                        <a:t> century skills and knowledge, based on indigenous knowledge. </a:t>
                      </a:r>
                      <a:endParaRPr lang="en-US" sz="1400" dirty="0">
                        <a:effectLst/>
                        <a:latin typeface="+mn-lt"/>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dirty="0">
                          <a:effectLst/>
                          <a:latin typeface="+mn-lt"/>
                          <a:ea typeface="Calibri"/>
                          <a:cs typeface="Times New Roman"/>
                        </a:rPr>
                        <a:t>A curriculum framework designed based on competence and need (Number) </a:t>
                      </a:r>
                      <a:endParaRPr lang="en-US" sz="900" dirty="0">
                        <a:effectLst/>
                        <a:latin typeface="+mn-lt"/>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336">
                <a:tc vMerge="1">
                  <a:txBody>
                    <a:bodyPr/>
                    <a:lstStyle/>
                    <a:p>
                      <a:endParaRPr lang="en-US"/>
                    </a:p>
                  </a:txBody>
                  <a:tcPr/>
                </a:tc>
                <a:tc>
                  <a:txBody>
                    <a:bodyPr/>
                    <a:lstStyle/>
                    <a:p>
                      <a:pPr marL="0" marR="0">
                        <a:lnSpc>
                          <a:spcPct val="115000"/>
                        </a:lnSpc>
                        <a:spcBef>
                          <a:spcPts val="0"/>
                        </a:spcBef>
                        <a:spcAft>
                          <a:spcPts val="0"/>
                        </a:spcAft>
                        <a:tabLst>
                          <a:tab pos="2026920" algn="l"/>
                        </a:tabLst>
                      </a:pPr>
                      <a:r>
                        <a:rPr lang="en-GB" sz="900" dirty="0">
                          <a:effectLst/>
                          <a:latin typeface="+mn-lt"/>
                          <a:ea typeface="Calibri"/>
                          <a:cs typeface="Times New Roman"/>
                        </a:rPr>
                        <a:t>Number of skills prepared based on subject and course level %</a:t>
                      </a:r>
                      <a:endParaRPr lang="en-US" sz="900" dirty="0">
                        <a:effectLst/>
                        <a:latin typeface="+mn-lt"/>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dirty="0">
                          <a:effectLst/>
                          <a:latin typeface="Calibri"/>
                          <a:ea typeface="Calibri"/>
                          <a:cs typeface="Times New Roman"/>
                        </a:rPr>
                        <a:t> </a:t>
                      </a:r>
                      <a:endParaRPr lang="en-US" sz="900" dirty="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336">
                <a:tc vMerge="1">
                  <a:txBody>
                    <a:bodyPr/>
                    <a:lstStyle/>
                    <a:p>
                      <a:endParaRPr lang="en-US"/>
                    </a:p>
                  </a:txBody>
                  <a:tcPr/>
                </a:tc>
                <a:tc>
                  <a:txBody>
                    <a:bodyPr/>
                    <a:lstStyle/>
                    <a:p>
                      <a:pPr marL="0" marR="0">
                        <a:lnSpc>
                          <a:spcPct val="115000"/>
                        </a:lnSpc>
                        <a:spcBef>
                          <a:spcPts val="0"/>
                        </a:spcBef>
                        <a:spcAft>
                          <a:spcPts val="0"/>
                        </a:spcAft>
                        <a:tabLst>
                          <a:tab pos="2026920" algn="l"/>
                        </a:tabLst>
                      </a:pPr>
                      <a:r>
                        <a:rPr lang="en-GB" sz="900" dirty="0">
                          <a:effectLst/>
                          <a:latin typeface="+mn-lt"/>
                          <a:ea typeface="Calibri"/>
                          <a:cs typeface="Times New Roman"/>
                        </a:rPr>
                        <a:t>Number of student text book prepared based on subject and grade level (number)</a:t>
                      </a:r>
                      <a:endParaRPr lang="en-US" sz="900" dirty="0">
                        <a:effectLst/>
                        <a:latin typeface="+mn-lt"/>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4004">
                <a:tc vMerge="1">
                  <a:txBody>
                    <a:bodyPr/>
                    <a:lstStyle/>
                    <a:p>
                      <a:endParaRPr lang="en-US"/>
                    </a:p>
                  </a:txBody>
                  <a:tcPr/>
                </a:tc>
                <a:tc>
                  <a:txBody>
                    <a:bodyPr/>
                    <a:lstStyle/>
                    <a:p>
                      <a:pPr marL="0" marR="0">
                        <a:lnSpc>
                          <a:spcPct val="115000"/>
                        </a:lnSpc>
                        <a:spcBef>
                          <a:spcPts val="0"/>
                        </a:spcBef>
                        <a:spcAft>
                          <a:spcPts val="0"/>
                        </a:spcAft>
                        <a:tabLst>
                          <a:tab pos="2026920" algn="l"/>
                        </a:tabLst>
                      </a:pPr>
                      <a:r>
                        <a:rPr lang="en-GB" sz="900" dirty="0">
                          <a:effectLst/>
                          <a:latin typeface="+mn-lt"/>
                          <a:ea typeface="Calibri"/>
                          <a:cs typeface="Times New Roman"/>
                        </a:rPr>
                        <a:t>Number of printed and distributed student textbooks based on subject and grade level (number)</a:t>
                      </a:r>
                      <a:endParaRPr lang="en-US" sz="900" dirty="0">
                        <a:effectLst/>
                        <a:latin typeface="+mn-lt"/>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336">
                <a:tc vMerge="1">
                  <a:txBody>
                    <a:bodyPr/>
                    <a:lstStyle/>
                    <a:p>
                      <a:endParaRPr lang="en-US"/>
                    </a:p>
                  </a:txBody>
                  <a:tcPr/>
                </a:tc>
                <a:tc>
                  <a:txBody>
                    <a:bodyPr/>
                    <a:lstStyle/>
                    <a:p>
                      <a:pPr marL="0" marR="0">
                        <a:lnSpc>
                          <a:spcPct val="115000"/>
                        </a:lnSpc>
                        <a:spcBef>
                          <a:spcPts val="0"/>
                        </a:spcBef>
                        <a:spcAft>
                          <a:spcPts val="0"/>
                        </a:spcAft>
                        <a:tabLst>
                          <a:tab pos="2026920" algn="l"/>
                        </a:tabLst>
                      </a:pPr>
                      <a:r>
                        <a:rPr lang="en-GB" sz="900" dirty="0">
                          <a:effectLst/>
                          <a:latin typeface="+mn-lt"/>
                          <a:ea typeface="Calibri"/>
                          <a:cs typeface="Times New Roman"/>
                        </a:rPr>
                        <a:t>Number of teacher’s guideline prepared based on subject and grade level (number)</a:t>
                      </a:r>
                      <a:endParaRPr lang="en-US" sz="900" dirty="0">
                        <a:effectLst/>
                        <a:latin typeface="+mn-lt"/>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668">
                <a:tc vMerge="1">
                  <a:txBody>
                    <a:bodyPr/>
                    <a:lstStyle/>
                    <a:p>
                      <a:endParaRPr lang="en-US"/>
                    </a:p>
                  </a:txBody>
                  <a:tcPr/>
                </a:tc>
                <a:tc>
                  <a:txBody>
                    <a:bodyPr/>
                    <a:lstStyle/>
                    <a:p>
                      <a:pPr marL="0" marR="0">
                        <a:lnSpc>
                          <a:spcPct val="115000"/>
                        </a:lnSpc>
                        <a:spcBef>
                          <a:spcPts val="0"/>
                        </a:spcBef>
                        <a:spcAft>
                          <a:spcPts val="0"/>
                        </a:spcAft>
                        <a:tabLst>
                          <a:tab pos="2026920" algn="l"/>
                        </a:tabLst>
                      </a:pPr>
                      <a:r>
                        <a:rPr lang="en-GB" sz="900" dirty="0">
                          <a:effectLst/>
                          <a:latin typeface="+mn-lt"/>
                          <a:ea typeface="Calibri"/>
                          <a:cs typeface="Times New Roman"/>
                        </a:rPr>
                        <a:t>Number of helpful books prepared (number)</a:t>
                      </a:r>
                      <a:endParaRPr lang="en-US" sz="900" dirty="0">
                        <a:effectLst/>
                        <a:latin typeface="+mn-lt"/>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336">
                <a:tc vMerge="1">
                  <a:txBody>
                    <a:bodyPr/>
                    <a:lstStyle/>
                    <a:p>
                      <a:endParaRPr lang="en-US"/>
                    </a:p>
                  </a:txBody>
                  <a:tcPr/>
                </a:tc>
                <a:tc>
                  <a:txBody>
                    <a:bodyPr/>
                    <a:lstStyle/>
                    <a:p>
                      <a:pPr marL="0" marR="0">
                        <a:lnSpc>
                          <a:spcPct val="115000"/>
                        </a:lnSpc>
                        <a:spcBef>
                          <a:spcPts val="0"/>
                        </a:spcBef>
                        <a:spcAft>
                          <a:spcPts val="0"/>
                        </a:spcAft>
                        <a:tabLst>
                          <a:tab pos="2026920" algn="l"/>
                        </a:tabLst>
                      </a:pPr>
                      <a:r>
                        <a:rPr lang="en-GB" sz="900" dirty="0">
                          <a:effectLst/>
                          <a:latin typeface="+mn-lt"/>
                          <a:ea typeface="Calibri"/>
                          <a:cs typeface="Times New Roman"/>
                        </a:rPr>
                        <a:t>percentage of helpful books distributed to students%</a:t>
                      </a:r>
                      <a:endParaRPr lang="en-US" sz="900" dirty="0">
                        <a:effectLst/>
                        <a:latin typeface="+mn-lt"/>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336">
                <a:tc vMerge="1">
                  <a:txBody>
                    <a:bodyPr/>
                    <a:lstStyle/>
                    <a:p>
                      <a:endParaRPr lang="en-US"/>
                    </a:p>
                  </a:txBody>
                  <a:tcPr/>
                </a:tc>
                <a:tc>
                  <a:txBody>
                    <a:bodyPr/>
                    <a:lstStyle/>
                    <a:p>
                      <a:pPr marL="0" marR="0">
                        <a:lnSpc>
                          <a:spcPct val="115000"/>
                        </a:lnSpc>
                        <a:spcBef>
                          <a:spcPts val="0"/>
                        </a:spcBef>
                        <a:spcAft>
                          <a:spcPts val="0"/>
                        </a:spcAft>
                        <a:tabLst>
                          <a:tab pos="2026920" algn="l"/>
                        </a:tabLst>
                      </a:pPr>
                      <a:r>
                        <a:rPr lang="en-GB" sz="900" dirty="0">
                          <a:effectLst/>
                          <a:latin typeface="+mn-lt"/>
                          <a:ea typeface="Calibri"/>
                          <a:cs typeface="Times New Roman"/>
                        </a:rPr>
                        <a:t>Number of supplementary reading books prepared and distributed to schools (Number) </a:t>
                      </a:r>
                      <a:endParaRPr lang="en-US" sz="900" dirty="0">
                        <a:effectLst/>
                        <a:latin typeface="+mn-lt"/>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dirty="0">
                          <a:effectLst/>
                          <a:latin typeface="Calibri"/>
                          <a:ea typeface="Calibri"/>
                          <a:cs typeface="Times New Roman"/>
                        </a:rPr>
                        <a:t> </a:t>
                      </a:r>
                      <a:endParaRPr lang="en-US" sz="900" dirty="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668">
                <a:tc vMerge="1">
                  <a:txBody>
                    <a:bodyPr/>
                    <a:lstStyle/>
                    <a:p>
                      <a:endParaRPr lang="en-US"/>
                    </a:p>
                  </a:txBody>
                  <a:tcPr/>
                </a:tc>
                <a:tc>
                  <a:txBody>
                    <a:bodyPr/>
                    <a:lstStyle/>
                    <a:p>
                      <a:pPr marL="0" marR="0">
                        <a:lnSpc>
                          <a:spcPct val="115000"/>
                        </a:lnSpc>
                        <a:spcBef>
                          <a:spcPts val="0"/>
                        </a:spcBef>
                        <a:spcAft>
                          <a:spcPts val="0"/>
                        </a:spcAft>
                        <a:tabLst>
                          <a:tab pos="2026920" algn="l"/>
                        </a:tabLst>
                      </a:pPr>
                      <a:r>
                        <a:rPr lang="en-GB" sz="900" dirty="0">
                          <a:effectLst/>
                          <a:latin typeface="+mn-lt"/>
                          <a:ea typeface="Calibri"/>
                          <a:cs typeface="Times New Roman"/>
                        </a:rPr>
                        <a:t>Pre-primary education student textbook ratio</a:t>
                      </a:r>
                      <a:endParaRPr lang="en-US" sz="900" dirty="0">
                        <a:effectLst/>
                        <a:latin typeface="+mn-lt"/>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668">
                <a:tc vMerge="1">
                  <a:txBody>
                    <a:bodyPr/>
                    <a:lstStyle/>
                    <a:p>
                      <a:endParaRPr lang="en-US"/>
                    </a:p>
                  </a:txBody>
                  <a:tcPr/>
                </a:tc>
                <a:tc>
                  <a:txBody>
                    <a:bodyPr/>
                    <a:lstStyle/>
                    <a:p>
                      <a:pPr marL="0" marR="0">
                        <a:lnSpc>
                          <a:spcPct val="115000"/>
                        </a:lnSpc>
                        <a:spcBef>
                          <a:spcPts val="0"/>
                        </a:spcBef>
                        <a:spcAft>
                          <a:spcPts val="0"/>
                        </a:spcAft>
                        <a:tabLst>
                          <a:tab pos="2026920" algn="l"/>
                        </a:tabLst>
                      </a:pPr>
                      <a:r>
                        <a:rPr lang="en-GB" sz="900" dirty="0">
                          <a:effectLst/>
                          <a:latin typeface="+mn-lt"/>
                          <a:ea typeface="Calibri"/>
                          <a:cs typeface="Times New Roman"/>
                        </a:rPr>
                        <a:t>Elementary education student textbook ratio</a:t>
                      </a:r>
                      <a:endParaRPr lang="en-US" sz="900" dirty="0">
                        <a:effectLst/>
                        <a:latin typeface="+mn-lt"/>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dirty="0">
                          <a:effectLst/>
                          <a:latin typeface="Calibri"/>
                          <a:ea typeface="Calibri"/>
                          <a:cs typeface="Times New Roman"/>
                        </a:rPr>
                        <a:t> </a:t>
                      </a:r>
                      <a:endParaRPr lang="en-US" sz="900" dirty="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668">
                <a:tc vMerge="1">
                  <a:txBody>
                    <a:bodyPr/>
                    <a:lstStyle/>
                    <a:p>
                      <a:endParaRPr lang="en-US"/>
                    </a:p>
                  </a:txBody>
                  <a:tcPr/>
                </a:tc>
                <a:tc>
                  <a:txBody>
                    <a:bodyPr/>
                    <a:lstStyle/>
                    <a:p>
                      <a:pPr marL="0" marR="0">
                        <a:lnSpc>
                          <a:spcPct val="115000"/>
                        </a:lnSpc>
                        <a:spcBef>
                          <a:spcPts val="0"/>
                        </a:spcBef>
                        <a:spcAft>
                          <a:spcPts val="0"/>
                        </a:spcAft>
                        <a:tabLst>
                          <a:tab pos="2026920" algn="l"/>
                        </a:tabLst>
                      </a:pPr>
                      <a:r>
                        <a:rPr lang="en-GB" sz="900" dirty="0">
                          <a:effectLst/>
                          <a:latin typeface="+mn-lt"/>
                          <a:ea typeface="Calibri"/>
                          <a:cs typeface="Times New Roman"/>
                        </a:rPr>
                        <a:t>intermediate education student textbook ratio</a:t>
                      </a:r>
                      <a:endParaRPr lang="en-US" sz="900" dirty="0">
                        <a:effectLst/>
                        <a:latin typeface="+mn-lt"/>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668">
                <a:tc vMerge="1">
                  <a:txBody>
                    <a:bodyPr/>
                    <a:lstStyle/>
                    <a:p>
                      <a:endParaRPr lang="en-US"/>
                    </a:p>
                  </a:txBody>
                  <a:tcPr/>
                </a:tc>
                <a:tc>
                  <a:txBody>
                    <a:bodyPr/>
                    <a:lstStyle/>
                    <a:p>
                      <a:pPr marL="0" marR="0">
                        <a:lnSpc>
                          <a:spcPct val="115000"/>
                        </a:lnSpc>
                        <a:spcBef>
                          <a:spcPts val="0"/>
                        </a:spcBef>
                        <a:spcAft>
                          <a:spcPts val="0"/>
                        </a:spcAft>
                        <a:tabLst>
                          <a:tab pos="2026920" algn="l"/>
                        </a:tabLst>
                      </a:pPr>
                      <a:r>
                        <a:rPr lang="en-GB" sz="900" dirty="0">
                          <a:effectLst/>
                          <a:latin typeface="+mn-lt"/>
                          <a:ea typeface="Calibri"/>
                          <a:cs typeface="Times New Roman"/>
                        </a:rPr>
                        <a:t>Secondary education student textbook ratio</a:t>
                      </a:r>
                      <a:endParaRPr lang="en-US" sz="900" dirty="0">
                        <a:effectLst/>
                        <a:latin typeface="+mn-lt"/>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336">
                <a:tc vMerge="1">
                  <a:txBody>
                    <a:bodyPr/>
                    <a:lstStyle/>
                    <a:p>
                      <a:endParaRPr lang="en-US"/>
                    </a:p>
                  </a:txBody>
                  <a:tcPr/>
                </a:tc>
                <a:tc>
                  <a:txBody>
                    <a:bodyPr/>
                    <a:lstStyle/>
                    <a:p>
                      <a:pPr marL="0" marR="0">
                        <a:lnSpc>
                          <a:spcPct val="115000"/>
                        </a:lnSpc>
                        <a:spcBef>
                          <a:spcPts val="0"/>
                        </a:spcBef>
                        <a:spcAft>
                          <a:spcPts val="0"/>
                        </a:spcAft>
                        <a:tabLst>
                          <a:tab pos="2026920" algn="l"/>
                        </a:tabLst>
                      </a:pPr>
                      <a:r>
                        <a:rPr lang="en-GB" sz="900" dirty="0">
                          <a:effectLst/>
                          <a:latin typeface="+mn-lt"/>
                          <a:ea typeface="Calibri"/>
                          <a:cs typeface="Times New Roman"/>
                        </a:rPr>
                        <a:t>Number of prepared teachers training curriculum based on students new curriculum </a:t>
                      </a:r>
                      <a:endParaRPr lang="en-US" sz="900" dirty="0">
                        <a:effectLst/>
                        <a:latin typeface="+mn-lt"/>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dirty="0">
                          <a:effectLst/>
                          <a:latin typeface="Calibri"/>
                          <a:ea typeface="Calibri"/>
                          <a:cs typeface="Times New Roman"/>
                        </a:rPr>
                        <a:t> </a:t>
                      </a:r>
                      <a:endParaRPr lang="en-US" sz="900" dirty="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dirty="0">
                          <a:effectLst/>
                          <a:latin typeface="Calibri"/>
                          <a:ea typeface="Calibri"/>
                          <a:cs typeface="Times New Roman"/>
                        </a:rPr>
                        <a:t> </a:t>
                      </a:r>
                      <a:endParaRPr lang="en-US" sz="900" dirty="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900">
                          <a:effectLst/>
                          <a:latin typeface="Calibri"/>
                          <a:ea typeface="Calibri"/>
                          <a:cs typeface="Times New Roman"/>
                        </a:rPr>
                        <a:t> </a:t>
                      </a:r>
                      <a:endParaRPr lang="en-US" sz="900">
                        <a:effectLst/>
                        <a:latin typeface="Calibri"/>
                        <a:ea typeface="Calibri"/>
                        <a:cs typeface="Times New Roman"/>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771">
                <a:tc vMerge="1">
                  <a:txBody>
                    <a:bodyPr/>
                    <a:lstStyle/>
                    <a:p>
                      <a:endParaRPr lang="en-US"/>
                    </a:p>
                  </a:txBody>
                  <a:tcPr/>
                </a:tc>
                <a:tc>
                  <a:txBody>
                    <a:bodyPr/>
                    <a:lstStyle/>
                    <a:p>
                      <a:r>
                        <a:rPr lang="en-GB" sz="900" dirty="0" smtClean="0">
                          <a:effectLst/>
                          <a:latin typeface="+mn-lt"/>
                          <a:ea typeface="Calibri"/>
                          <a:cs typeface="Times New Roman"/>
                        </a:rPr>
                        <a:t>Number of trained teachers, teachers trainers and school leaders to implement the new curriculum %</a:t>
                      </a:r>
                      <a:endParaRPr lang="en-US" sz="900" dirty="0">
                        <a:latin typeface="+mn-lt"/>
                      </a:endParaRPr>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dirty="0"/>
                    </a:p>
                  </a:txBody>
                  <a:tcPr marL="25867" marR="258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2705100" y="8191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027238"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87380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8"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8)">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33350"/>
            <a:ext cx="8839200" cy="457200"/>
          </a:xfrm>
          <a:ln>
            <a:solidFill>
              <a:srgbClr val="FF0000"/>
            </a:solidFill>
          </a:ln>
        </p:spPr>
        <p:txBody>
          <a:bodyPr>
            <a:noAutofit/>
          </a:bodyPr>
          <a:lstStyle/>
          <a:p>
            <a:r>
              <a:rPr lang="en-US" sz="3200" b="1" dirty="0" err="1" smtClean="0"/>
              <a:t>Cont</a:t>
            </a:r>
            <a:r>
              <a:rPr lang="en-US" sz="3200" b="1" dirty="0" smtClean="0"/>
              <a:t>………..</a:t>
            </a:r>
            <a:endParaRPr lang="en-US"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39158619"/>
              </p:ext>
            </p:extLst>
          </p:nvPr>
        </p:nvGraphicFramePr>
        <p:xfrm>
          <a:off x="76199" y="819148"/>
          <a:ext cx="8915400" cy="4038604"/>
        </p:xfrm>
        <a:graphic>
          <a:graphicData uri="http://schemas.openxmlformats.org/drawingml/2006/table">
            <a:tbl>
              <a:tblPr firstRow="1" firstCol="1" bandRow="1"/>
              <a:tblGrid>
                <a:gridCol w="2267705"/>
                <a:gridCol w="2267705"/>
                <a:gridCol w="457706"/>
                <a:gridCol w="430468"/>
                <a:gridCol w="307630"/>
                <a:gridCol w="307630"/>
                <a:gridCol w="307630"/>
                <a:gridCol w="307630"/>
                <a:gridCol w="373322"/>
                <a:gridCol w="373322"/>
                <a:gridCol w="378663"/>
                <a:gridCol w="378663"/>
                <a:gridCol w="378663"/>
                <a:gridCol w="378663"/>
              </a:tblGrid>
              <a:tr h="673101">
                <a:tc rowSpan="4">
                  <a:txBody>
                    <a:bodyPr/>
                    <a:lstStyle/>
                    <a:p>
                      <a:pPr marL="0" marR="0">
                        <a:lnSpc>
                          <a:spcPct val="115000"/>
                        </a:lnSpc>
                        <a:spcBef>
                          <a:spcPts val="0"/>
                        </a:spcBef>
                        <a:spcAft>
                          <a:spcPts val="0"/>
                        </a:spcAft>
                        <a:tabLst>
                          <a:tab pos="2026920" algn="l"/>
                        </a:tabLst>
                      </a:pPr>
                      <a:r>
                        <a:rPr lang="en-GB" sz="1100" b="1" dirty="0">
                          <a:effectLst/>
                          <a:latin typeface="+mn-lt"/>
                          <a:ea typeface="Calibri"/>
                          <a:cs typeface="Times New Roman"/>
                        </a:rPr>
                        <a:t>Goal</a:t>
                      </a:r>
                      <a:r>
                        <a:rPr lang="en-GB" sz="1100" dirty="0">
                          <a:effectLst/>
                          <a:latin typeface="+mn-lt"/>
                          <a:ea typeface="Calibri"/>
                          <a:cs typeface="Times New Roman"/>
                        </a:rPr>
                        <a:t> </a:t>
                      </a:r>
                      <a:r>
                        <a:rPr lang="en-GB" sz="1100" b="1" dirty="0">
                          <a:effectLst/>
                          <a:latin typeface="+mn-lt"/>
                          <a:ea typeface="Calibri"/>
                          <a:cs typeface="Times New Roman"/>
                        </a:rPr>
                        <a:t>2.</a:t>
                      </a:r>
                      <a:r>
                        <a:rPr lang="en-GB" sz="1100" dirty="0">
                          <a:effectLst/>
                          <a:latin typeface="+mn-lt"/>
                          <a:ea typeface="Calibri"/>
                          <a:cs typeface="Times New Roman"/>
                        </a:rPr>
                        <a:t> </a:t>
                      </a:r>
                      <a:r>
                        <a:rPr lang="en-GB" sz="1400" dirty="0">
                          <a:effectLst/>
                          <a:latin typeface="+mn-lt"/>
                          <a:ea typeface="Calibri"/>
                          <a:cs typeface="Times New Roman"/>
                        </a:rPr>
                        <a:t>Adapt and revise the educational assessments and national and regional examination  based on the new curriculum  </a:t>
                      </a:r>
                      <a:endParaRPr lang="en-US" sz="1400" dirty="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The percentage of students at the grade 6</a:t>
                      </a:r>
                      <a:r>
                        <a:rPr lang="en-GB" sz="1100" baseline="30000">
                          <a:effectLst/>
                          <a:latin typeface="+mn-lt"/>
                          <a:ea typeface="Calibri"/>
                          <a:cs typeface="Times New Roman"/>
                        </a:rPr>
                        <a:t>th</a:t>
                      </a:r>
                      <a:r>
                        <a:rPr lang="en-GB" sz="1100">
                          <a:effectLst/>
                          <a:latin typeface="+mn-lt"/>
                          <a:ea typeface="Calibri"/>
                          <a:cs typeface="Times New Roman"/>
                        </a:rPr>
                        <a:t> examination who passed scored 50% and above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3101">
                <a:tc vMerge="1">
                  <a:txBody>
                    <a:bodyPr/>
                    <a:lstStyle/>
                    <a:p>
                      <a:endParaRPr lang="en-US"/>
                    </a:p>
                  </a:txBody>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The percentage of students at the grade 8</a:t>
                      </a:r>
                      <a:r>
                        <a:rPr lang="en-GB" sz="1100" baseline="30000">
                          <a:effectLst/>
                          <a:latin typeface="+mn-lt"/>
                          <a:ea typeface="Calibri"/>
                          <a:cs typeface="Times New Roman"/>
                        </a:rPr>
                        <a:t>th</a:t>
                      </a:r>
                      <a:r>
                        <a:rPr lang="en-GB" sz="1100">
                          <a:effectLst/>
                          <a:latin typeface="+mn-lt"/>
                          <a:ea typeface="Calibri"/>
                          <a:cs typeface="Times New Roman"/>
                        </a:rPr>
                        <a:t> examination who passed scored 50% and above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3101">
                <a:tc vMerge="1">
                  <a:txBody>
                    <a:bodyPr/>
                    <a:lstStyle/>
                    <a:p>
                      <a:endParaRPr lang="en-US"/>
                    </a:p>
                  </a:txBody>
                  <a:tcPr/>
                </a:tc>
                <a:tc>
                  <a:txBody>
                    <a:bodyPr/>
                    <a:lstStyle/>
                    <a:p>
                      <a:pPr marL="0" marR="0">
                        <a:lnSpc>
                          <a:spcPct val="115000"/>
                        </a:lnSpc>
                        <a:spcBef>
                          <a:spcPts val="0"/>
                        </a:spcBef>
                        <a:spcAft>
                          <a:spcPts val="0"/>
                        </a:spcAft>
                        <a:tabLst>
                          <a:tab pos="2026920" algn="l"/>
                        </a:tabLst>
                      </a:pPr>
                      <a:r>
                        <a:rPr lang="en-GB" sz="1100" dirty="0">
                          <a:effectLst/>
                          <a:latin typeface="+mn-lt"/>
                          <a:ea typeface="Calibri"/>
                          <a:cs typeface="Times New Roman"/>
                        </a:rPr>
                        <a:t>The percentage of students at the grade 12</a:t>
                      </a:r>
                      <a:r>
                        <a:rPr lang="en-GB" sz="1100" baseline="30000" dirty="0">
                          <a:effectLst/>
                          <a:latin typeface="+mn-lt"/>
                          <a:ea typeface="Calibri"/>
                          <a:cs typeface="Times New Roman"/>
                        </a:rPr>
                        <a:t>th</a:t>
                      </a:r>
                      <a:r>
                        <a:rPr lang="en-GB" sz="1100" dirty="0">
                          <a:effectLst/>
                          <a:latin typeface="+mn-lt"/>
                          <a:ea typeface="Calibri"/>
                          <a:cs typeface="Times New Roman"/>
                        </a:rPr>
                        <a:t> examination who passed scored 50% and above %.</a:t>
                      </a:r>
                      <a:endParaRPr lang="en-US" sz="1100" dirty="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97466">
                <a:tc vMerge="1">
                  <a:txBody>
                    <a:bodyPr/>
                    <a:lstStyle/>
                    <a:p>
                      <a:endParaRPr lang="en-US"/>
                    </a:p>
                  </a:txBody>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Number of achievements in regional, national  and international levels on educational evaluation and career competition (Number)</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3101">
                <a:tc rowSpan="2">
                  <a:txBody>
                    <a:bodyPr/>
                    <a:lstStyle/>
                    <a:p>
                      <a:pPr marL="0" marR="0">
                        <a:lnSpc>
                          <a:spcPct val="115000"/>
                        </a:lnSpc>
                        <a:spcBef>
                          <a:spcPts val="0"/>
                        </a:spcBef>
                        <a:spcAft>
                          <a:spcPts val="0"/>
                        </a:spcAft>
                        <a:tabLst>
                          <a:tab pos="2026920" algn="l"/>
                        </a:tabLst>
                      </a:pPr>
                      <a:r>
                        <a:rPr lang="en-GB" sz="1400" b="1" dirty="0">
                          <a:effectLst/>
                          <a:latin typeface="+mn-lt"/>
                          <a:ea typeface="Calibri"/>
                          <a:cs typeface="Times New Roman"/>
                        </a:rPr>
                        <a:t>Goal 3</a:t>
                      </a:r>
                      <a:r>
                        <a:rPr lang="en-GB" sz="1100" dirty="0">
                          <a:effectLst/>
                          <a:latin typeface="+mn-lt"/>
                          <a:ea typeface="Calibri"/>
                          <a:cs typeface="Times New Roman"/>
                        </a:rPr>
                        <a:t>. </a:t>
                      </a:r>
                      <a:r>
                        <a:rPr lang="en-GB" sz="1400" dirty="0">
                          <a:effectLst/>
                          <a:latin typeface="+mn-lt"/>
                          <a:ea typeface="Calibri"/>
                          <a:cs typeface="Times New Roman"/>
                        </a:rPr>
                        <a:t>Adapt, revise and prepare the curriculum of adult and non-formal education.</a:t>
                      </a:r>
                      <a:endParaRPr lang="en-US" sz="1400" dirty="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Number of an adapted adult and non-formal education curriculum framework (number)</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8734">
                <a:tc vMerge="1">
                  <a:txBody>
                    <a:bodyPr/>
                    <a:lstStyle/>
                    <a:p>
                      <a:endParaRPr lang="en-US"/>
                    </a:p>
                  </a:txBody>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Number of adults trained on adult and non-formal education curriculum</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a:effectLst/>
                          <a:latin typeface="+mn-lt"/>
                          <a:ea typeface="Calibri"/>
                          <a:cs typeface="Times New Roman"/>
                        </a:rPr>
                        <a:t> </a:t>
                      </a:r>
                      <a:endParaRPr lang="en-US" sz="110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2026920" algn="l"/>
                        </a:tabLst>
                      </a:pPr>
                      <a:r>
                        <a:rPr lang="en-GB" sz="1100" dirty="0">
                          <a:effectLst/>
                          <a:latin typeface="+mn-lt"/>
                          <a:ea typeface="Calibri"/>
                          <a:cs typeface="Times New Roman"/>
                        </a:rPr>
                        <a:t> </a:t>
                      </a:r>
                      <a:endParaRPr lang="en-US" sz="1100" dirty="0">
                        <a:effectLst/>
                        <a:latin typeface="+mn-lt"/>
                        <a:ea typeface="Calibri"/>
                        <a:cs typeface="Times New Roman"/>
                      </a:endParaRPr>
                    </a:p>
                  </a:txBody>
                  <a:tcPr marL="56996" marR="56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15874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8)">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8)">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7150"/>
            <a:ext cx="8991600" cy="457200"/>
          </a:xfrm>
          <a:ln>
            <a:solidFill>
              <a:srgbClr val="FF0000"/>
            </a:solidFill>
          </a:ln>
        </p:spPr>
        <p:txBody>
          <a:bodyPr>
            <a:normAutofit/>
          </a:bodyPr>
          <a:lstStyle/>
          <a:p>
            <a:r>
              <a:rPr lang="en-GB" sz="1800" b="1" dirty="0">
                <a:solidFill>
                  <a:schemeClr val="tx1"/>
                </a:solidFill>
                <a:latin typeface="Times New Roman" pitchFamily="18" charset="0"/>
                <a:ea typeface="Calibri" pitchFamily="34" charset="0"/>
                <a:cs typeface="Times New Roman" pitchFamily="18" charset="0"/>
              </a:rPr>
              <a:t>Table4: Making education and training accessible, inclusive and equitable</a:t>
            </a:r>
            <a:endParaRPr lang="en-US" sz="1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15131249"/>
              </p:ext>
            </p:extLst>
          </p:nvPr>
        </p:nvGraphicFramePr>
        <p:xfrm>
          <a:off x="76203" y="514348"/>
          <a:ext cx="8991600" cy="4495794"/>
        </p:xfrm>
        <a:graphic>
          <a:graphicData uri="http://schemas.openxmlformats.org/drawingml/2006/table">
            <a:tbl>
              <a:tblPr firstRow="1" firstCol="1" bandRow="1"/>
              <a:tblGrid>
                <a:gridCol w="1523997"/>
                <a:gridCol w="2279265"/>
                <a:gridCol w="537736"/>
                <a:gridCol w="465494"/>
                <a:gridCol w="399772"/>
                <a:gridCol w="378588"/>
                <a:gridCol w="378588"/>
                <a:gridCol w="378588"/>
                <a:gridCol w="378588"/>
                <a:gridCol w="378588"/>
                <a:gridCol w="378588"/>
                <a:gridCol w="378588"/>
                <a:gridCol w="378588"/>
                <a:gridCol w="378588"/>
                <a:gridCol w="378044"/>
              </a:tblGrid>
              <a:tr h="321129">
                <a:tc>
                  <a:txBody>
                    <a:bodyPr/>
                    <a:lstStyle/>
                    <a:p>
                      <a:pPr marL="0" marR="0">
                        <a:lnSpc>
                          <a:spcPct val="115000"/>
                        </a:lnSpc>
                        <a:spcBef>
                          <a:spcPts val="0"/>
                        </a:spcBef>
                        <a:spcAft>
                          <a:spcPts val="0"/>
                        </a:spcAft>
                        <a:tabLst>
                          <a:tab pos="1493520" algn="l"/>
                        </a:tabLst>
                      </a:pPr>
                      <a:r>
                        <a:rPr lang="en-GB" sz="900" b="1" dirty="0">
                          <a:effectLst/>
                          <a:latin typeface="Times New Roman"/>
                          <a:ea typeface="Calibri"/>
                          <a:cs typeface="Times New Roman"/>
                        </a:rPr>
                        <a:t>Strategic Goal </a:t>
                      </a:r>
                      <a:endParaRPr lang="en-US" sz="800" dirty="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tabLst>
                          <a:tab pos="1493520" algn="l"/>
                        </a:tabLst>
                      </a:pPr>
                      <a:r>
                        <a:rPr lang="en-GB" sz="900" b="1" dirty="0">
                          <a:effectLst/>
                          <a:latin typeface="Times New Roman"/>
                          <a:ea typeface="Calibri"/>
                          <a:cs typeface="Times New Roman"/>
                        </a:rPr>
                        <a:t>Measurement (KPI)</a:t>
                      </a:r>
                      <a:endParaRPr lang="en-US" sz="800" dirty="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0"/>
                        </a:spcAft>
                        <a:tabLst>
                          <a:tab pos="1493520" algn="l"/>
                        </a:tabLst>
                      </a:pPr>
                      <a:r>
                        <a:rPr lang="en-GB" sz="900" b="1">
                          <a:effectLst/>
                          <a:latin typeface="Times New Roman"/>
                          <a:ea typeface="Calibri"/>
                          <a:cs typeface="Times New Roman"/>
                        </a:rPr>
                        <a:t>Gender</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700" b="1">
                          <a:effectLst/>
                          <a:latin typeface="Times New Roman"/>
                          <a:ea typeface="Calibri"/>
                          <a:cs typeface="Times New Roman"/>
                        </a:rPr>
                        <a:t>Baseline 2011</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700" b="1">
                          <a:effectLst/>
                          <a:latin typeface="Times New Roman"/>
                          <a:ea typeface="Calibri"/>
                          <a:cs typeface="Times New Roman"/>
                        </a:rPr>
                        <a:t>Target 2022</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700" b="1">
                          <a:effectLst/>
                          <a:latin typeface="Times New Roman"/>
                          <a:ea typeface="Calibri"/>
                          <a:cs typeface="Times New Roman"/>
                        </a:rPr>
                        <a:t>2013</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700" b="1">
                          <a:effectLst/>
                          <a:latin typeface="Times New Roman"/>
                          <a:ea typeface="Calibri"/>
                          <a:cs typeface="Times New Roman"/>
                        </a:rPr>
                        <a:t>2014</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700" b="1">
                          <a:effectLst/>
                          <a:latin typeface="Times New Roman"/>
                          <a:ea typeface="Calibri"/>
                          <a:cs typeface="Times New Roman"/>
                        </a:rPr>
                        <a:t>2015</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700" b="1">
                          <a:effectLst/>
                          <a:latin typeface="Times New Roman"/>
                          <a:ea typeface="Calibri"/>
                          <a:cs typeface="Times New Roman"/>
                        </a:rPr>
                        <a:t>2016</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700" b="1">
                          <a:effectLst/>
                          <a:latin typeface="Times New Roman"/>
                          <a:ea typeface="Calibri"/>
                          <a:cs typeface="Times New Roman"/>
                        </a:rPr>
                        <a:t>2017</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700" b="1">
                          <a:effectLst/>
                          <a:latin typeface="Times New Roman"/>
                          <a:ea typeface="Calibri"/>
                          <a:cs typeface="Times New Roman"/>
                        </a:rPr>
                        <a:t>2018</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700" b="1">
                          <a:effectLst/>
                          <a:latin typeface="Times New Roman"/>
                          <a:ea typeface="Calibri"/>
                          <a:cs typeface="Times New Roman"/>
                        </a:rPr>
                        <a:t>2019</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700" b="1">
                          <a:effectLst/>
                          <a:latin typeface="Times New Roman"/>
                          <a:ea typeface="Calibri"/>
                          <a:cs typeface="Times New Roman"/>
                        </a:rPr>
                        <a:t>2020</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700" b="1">
                          <a:effectLst/>
                          <a:latin typeface="Times New Roman"/>
                          <a:ea typeface="Calibri"/>
                          <a:cs typeface="Times New Roman"/>
                        </a:rPr>
                        <a:t>2021</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marL="0" marR="0">
                        <a:lnSpc>
                          <a:spcPct val="115000"/>
                        </a:lnSpc>
                        <a:spcBef>
                          <a:spcPts val="0"/>
                        </a:spcBef>
                        <a:spcAft>
                          <a:spcPts val="800"/>
                        </a:spcAft>
                      </a:pPr>
                      <a:r>
                        <a:rPr lang="en-GB" sz="700" b="1">
                          <a:effectLst/>
                          <a:latin typeface="Times New Roman"/>
                          <a:ea typeface="Calibri"/>
                          <a:cs typeface="Times New Roman"/>
                        </a:rPr>
                        <a:t>2022</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r>
              <a:tr h="160564">
                <a:tc rowSpan="25">
                  <a:txBody>
                    <a:bodyPr/>
                    <a:lstStyle/>
                    <a:p>
                      <a:pPr marL="0" marR="0">
                        <a:lnSpc>
                          <a:spcPct val="115000"/>
                        </a:lnSpc>
                        <a:spcBef>
                          <a:spcPts val="0"/>
                        </a:spcBef>
                        <a:spcAft>
                          <a:spcPts val="0"/>
                        </a:spcAft>
                        <a:tabLst>
                          <a:tab pos="1493520" algn="l"/>
                        </a:tabLst>
                      </a:pPr>
                      <a:r>
                        <a:rPr lang="en-GB" sz="1400" b="1" dirty="0">
                          <a:effectLst/>
                          <a:latin typeface="Times New Roman"/>
                          <a:ea typeface="Calibri"/>
                          <a:cs typeface="Times New Roman"/>
                        </a:rPr>
                        <a:t>Goal 1</a:t>
                      </a:r>
                      <a:r>
                        <a:rPr lang="en-GB" sz="1400" dirty="0">
                          <a:effectLst/>
                          <a:latin typeface="Times New Roman"/>
                          <a:ea typeface="Calibri"/>
                          <a:cs typeface="Times New Roman"/>
                        </a:rPr>
                        <a:t>. Improving access to education </a:t>
                      </a:r>
                      <a:endParaRPr lang="en-US" sz="1400" dirty="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Access to pre-primary education gross enrolment rate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M</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F</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T</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rowSpan="3">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Grade 1 apparent intake rate %</a:t>
                      </a:r>
                      <a:endParaRPr lang="en-US" sz="800" dirty="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M</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F</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T</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rowSpan="3">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Grade 1 net intake rate %</a:t>
                      </a:r>
                      <a:endParaRPr lang="en-US" sz="800" dirty="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M</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F</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T</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rowSpan="3">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Grade1-6 including ABE gross enrolment rate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M</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F</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T</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rowSpan="3">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Grade1-6 including ABE net enrolment rate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M</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F</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T</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rowSpan="3">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Accessibility of Grade 7-8</a:t>
                      </a:r>
                      <a:r>
                        <a:rPr lang="en-GB" sz="900" baseline="30000">
                          <a:effectLst/>
                          <a:latin typeface="Times New Roman"/>
                          <a:ea typeface="Calibri"/>
                          <a:cs typeface="Times New Roman"/>
                        </a:rPr>
                        <a:t>th </a:t>
                      </a:r>
                      <a:r>
                        <a:rPr lang="en-GB" sz="900">
                          <a:effectLst/>
                          <a:latin typeface="Times New Roman"/>
                          <a:ea typeface="Calibri"/>
                          <a:cs typeface="Times New Roman"/>
                        </a:rPr>
                        <a:t> education gross enrolment rate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M</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F</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T</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rowSpan="3">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Accessibility of  Grade 7-8</a:t>
                      </a:r>
                      <a:r>
                        <a:rPr lang="en-GB" sz="900" baseline="30000">
                          <a:effectLst/>
                          <a:latin typeface="Times New Roman"/>
                          <a:ea typeface="Calibri"/>
                          <a:cs typeface="Times New Roman"/>
                        </a:rPr>
                        <a:t>th</a:t>
                      </a:r>
                      <a:r>
                        <a:rPr lang="en-GB" sz="900">
                          <a:effectLst/>
                          <a:latin typeface="Times New Roman"/>
                          <a:ea typeface="Calibri"/>
                          <a:cs typeface="Times New Roman"/>
                        </a:rPr>
                        <a:t>  education net enrolment rate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M</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F</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T</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rowSpan="3">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Grade 9-12</a:t>
                      </a:r>
                      <a:r>
                        <a:rPr lang="en-GB" sz="900" baseline="30000">
                          <a:effectLst/>
                          <a:latin typeface="Times New Roman"/>
                          <a:ea typeface="Calibri"/>
                          <a:cs typeface="Times New Roman"/>
                        </a:rPr>
                        <a:t>th</a:t>
                      </a:r>
                      <a:r>
                        <a:rPr lang="en-GB" sz="900">
                          <a:effectLst/>
                          <a:latin typeface="Times New Roman"/>
                          <a:ea typeface="Calibri"/>
                          <a:cs typeface="Times New Roman"/>
                        </a:rPr>
                        <a:t> gross enrolment rate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M</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F</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T</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129">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Grade 9-12</a:t>
                      </a:r>
                      <a:r>
                        <a:rPr lang="en-GB" sz="900" baseline="30000" dirty="0">
                          <a:effectLst/>
                          <a:latin typeface="Times New Roman"/>
                          <a:ea typeface="Calibri"/>
                          <a:cs typeface="Times New Roman"/>
                        </a:rPr>
                        <a:t>th</a:t>
                      </a:r>
                      <a:r>
                        <a:rPr lang="en-GB" sz="900" dirty="0">
                          <a:effectLst/>
                          <a:latin typeface="Times New Roman"/>
                          <a:ea typeface="Calibri"/>
                          <a:cs typeface="Times New Roman"/>
                        </a:rPr>
                        <a:t> net enrolment rate %</a:t>
                      </a:r>
                      <a:endParaRPr lang="en-US" sz="800" dirty="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M</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51470" marR="514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54551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7150"/>
            <a:ext cx="8915400" cy="381000"/>
          </a:xfrm>
          <a:ln>
            <a:solidFill>
              <a:srgbClr val="FF0000"/>
            </a:solidFill>
          </a:ln>
        </p:spPr>
        <p:txBody>
          <a:bodyPr>
            <a:noAutofit/>
          </a:bodyPr>
          <a:lstStyle/>
          <a:p>
            <a:r>
              <a:rPr lang="en-US" sz="2800" dirty="0" err="1" smtClean="0">
                <a:latin typeface="+mn-lt"/>
              </a:rPr>
              <a:t>Cont</a:t>
            </a:r>
            <a:r>
              <a:rPr lang="en-US" sz="2800" dirty="0" smtClean="0">
                <a:latin typeface="+mn-lt"/>
              </a:rPr>
              <a:t>………….</a:t>
            </a:r>
            <a:endParaRPr lang="en-US" sz="2800"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52764366"/>
              </p:ext>
            </p:extLst>
          </p:nvPr>
        </p:nvGraphicFramePr>
        <p:xfrm>
          <a:off x="152401" y="518553"/>
          <a:ext cx="8762998" cy="4339197"/>
        </p:xfrm>
        <a:graphic>
          <a:graphicData uri="http://schemas.openxmlformats.org/drawingml/2006/table">
            <a:tbl>
              <a:tblPr firstRow="1" firstCol="1" bandRow="1"/>
              <a:tblGrid>
                <a:gridCol w="1853283"/>
                <a:gridCol w="1853283"/>
                <a:gridCol w="524065"/>
                <a:gridCol w="453659"/>
                <a:gridCol w="389608"/>
                <a:gridCol w="368963"/>
                <a:gridCol w="368963"/>
                <a:gridCol w="368963"/>
                <a:gridCol w="368963"/>
                <a:gridCol w="368963"/>
                <a:gridCol w="368963"/>
                <a:gridCol w="368963"/>
                <a:gridCol w="368963"/>
                <a:gridCol w="368963"/>
                <a:gridCol w="368433"/>
              </a:tblGrid>
              <a:tr h="160711">
                <a:tc rowSpan="27">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Refugee students pre-primary gross enrolment rate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M</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0711">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F</a:t>
                      </a:r>
                      <a:endParaRPr lang="en-US" sz="800">
                        <a:effectLst/>
                        <a:latin typeface="Calibri"/>
                        <a:ea typeface="Calibri"/>
                        <a:cs typeface="Times New Roman"/>
                      </a:endParaRPr>
                    </a:p>
                  </a:txBody>
                  <a:tcPr marL="49696" marR="49696"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T</a:t>
                      </a:r>
                      <a:endParaRPr lang="en-US" sz="800" dirty="0">
                        <a:effectLst/>
                        <a:latin typeface="Calibri"/>
                        <a:ea typeface="Calibri"/>
                        <a:cs typeface="Times New Roman"/>
                      </a:endParaRPr>
                    </a:p>
                  </a:txBody>
                  <a:tcPr marL="49696" marR="49696"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rowSpan="3">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Refugee students grade 1</a:t>
                      </a:r>
                      <a:r>
                        <a:rPr lang="en-GB" sz="900" baseline="30000">
                          <a:effectLst/>
                          <a:latin typeface="Times New Roman"/>
                          <a:ea typeface="Calibri"/>
                          <a:cs typeface="Times New Roman"/>
                        </a:rPr>
                        <a:t>st</a:t>
                      </a:r>
                      <a:r>
                        <a:rPr lang="en-GB" sz="900">
                          <a:effectLst/>
                          <a:latin typeface="Times New Roman"/>
                          <a:ea typeface="Calibri"/>
                          <a:cs typeface="Times New Roman"/>
                        </a:rPr>
                        <a:t>  gross enrolment rate </a:t>
                      </a:r>
                      <a:endParaRPr lang="en-US" sz="800">
                        <a:effectLst/>
                        <a:latin typeface="Calibri"/>
                        <a:ea typeface="Calibri"/>
                        <a:cs typeface="Times New Roman"/>
                      </a:endParaRPr>
                    </a:p>
                  </a:txBody>
                  <a:tcPr marL="49696" marR="49696"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M</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F</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T</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rowSpan="3">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Refugee students grade 1</a:t>
                      </a:r>
                      <a:r>
                        <a:rPr lang="en-GB" sz="900" baseline="30000">
                          <a:effectLst/>
                          <a:latin typeface="Times New Roman"/>
                          <a:ea typeface="Calibri"/>
                          <a:cs typeface="Times New Roman"/>
                        </a:rPr>
                        <a:t>st</a:t>
                      </a:r>
                      <a:r>
                        <a:rPr lang="en-GB" sz="900">
                          <a:effectLst/>
                          <a:latin typeface="Times New Roman"/>
                          <a:ea typeface="Calibri"/>
                          <a:cs typeface="Times New Roman"/>
                        </a:rPr>
                        <a:t>  net enrolment rate </a:t>
                      </a:r>
                      <a:endParaRPr lang="en-US" sz="800">
                        <a:effectLst/>
                        <a:latin typeface="Calibri"/>
                        <a:ea typeface="Calibri"/>
                        <a:cs typeface="Times New Roman"/>
                      </a:endParaRPr>
                    </a:p>
                  </a:txBody>
                  <a:tcPr marL="49696" marR="49696"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M</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F</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T</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rowSpan="3">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Refugee students grade 1-6</a:t>
                      </a:r>
                      <a:r>
                        <a:rPr lang="en-GB" sz="900" baseline="30000" dirty="0">
                          <a:effectLst/>
                          <a:latin typeface="Times New Roman"/>
                          <a:ea typeface="Calibri"/>
                          <a:cs typeface="Times New Roman"/>
                        </a:rPr>
                        <a:t>th</a:t>
                      </a:r>
                      <a:r>
                        <a:rPr lang="en-GB" sz="900" dirty="0">
                          <a:effectLst/>
                          <a:latin typeface="Times New Roman"/>
                          <a:ea typeface="Calibri"/>
                          <a:cs typeface="Times New Roman"/>
                        </a:rPr>
                        <a:t>  gross enrolment rate </a:t>
                      </a:r>
                      <a:endParaRPr lang="en-US" sz="800" dirty="0">
                        <a:effectLst/>
                        <a:latin typeface="Calibri"/>
                        <a:ea typeface="Calibri"/>
                        <a:cs typeface="Times New Roman"/>
                      </a:endParaRPr>
                    </a:p>
                  </a:txBody>
                  <a:tcPr marL="49696" marR="49696"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M</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F</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T</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rowSpan="3">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Refugee students grade 1-6</a:t>
                      </a:r>
                      <a:r>
                        <a:rPr lang="en-GB" sz="900" baseline="30000">
                          <a:effectLst/>
                          <a:latin typeface="Times New Roman"/>
                          <a:ea typeface="Calibri"/>
                          <a:cs typeface="Times New Roman"/>
                        </a:rPr>
                        <a:t>th</a:t>
                      </a:r>
                      <a:r>
                        <a:rPr lang="en-GB" sz="900">
                          <a:effectLst/>
                          <a:latin typeface="Times New Roman"/>
                          <a:ea typeface="Calibri"/>
                          <a:cs typeface="Times New Roman"/>
                        </a:rPr>
                        <a:t>  net enrolment rate </a:t>
                      </a:r>
                      <a:endParaRPr lang="en-US" sz="800">
                        <a:effectLst/>
                        <a:latin typeface="Calibri"/>
                        <a:ea typeface="Calibri"/>
                        <a:cs typeface="Times New Roman"/>
                      </a:endParaRPr>
                    </a:p>
                  </a:txBody>
                  <a:tcPr marL="49696" marR="49696"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M</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F</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T</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rowSpan="3">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Refugee students grade 7-8</a:t>
                      </a:r>
                      <a:r>
                        <a:rPr lang="en-GB" sz="900" baseline="30000">
                          <a:effectLst/>
                          <a:latin typeface="Times New Roman"/>
                          <a:ea typeface="Calibri"/>
                          <a:cs typeface="Times New Roman"/>
                        </a:rPr>
                        <a:t>th</a:t>
                      </a:r>
                      <a:r>
                        <a:rPr lang="en-GB" sz="900">
                          <a:effectLst/>
                          <a:latin typeface="Times New Roman"/>
                          <a:ea typeface="Calibri"/>
                          <a:cs typeface="Times New Roman"/>
                        </a:rPr>
                        <a:t>  gross enrolment rate </a:t>
                      </a:r>
                      <a:endParaRPr lang="en-US" sz="800">
                        <a:effectLst/>
                        <a:latin typeface="Calibri"/>
                        <a:ea typeface="Calibri"/>
                        <a:cs typeface="Times New Roman"/>
                      </a:endParaRPr>
                    </a:p>
                  </a:txBody>
                  <a:tcPr marL="49696" marR="49696"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M</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F</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T</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rowSpan="3">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Refugee students grade 7-8</a:t>
                      </a:r>
                      <a:r>
                        <a:rPr lang="en-GB" sz="900" baseline="30000">
                          <a:effectLst/>
                          <a:latin typeface="Times New Roman"/>
                          <a:ea typeface="Calibri"/>
                          <a:cs typeface="Times New Roman"/>
                        </a:rPr>
                        <a:t>th</a:t>
                      </a:r>
                      <a:r>
                        <a:rPr lang="en-GB" sz="900">
                          <a:effectLst/>
                          <a:latin typeface="Times New Roman"/>
                          <a:ea typeface="Calibri"/>
                          <a:cs typeface="Times New Roman"/>
                        </a:rPr>
                        <a:t>  net enrolment rate </a:t>
                      </a:r>
                      <a:endParaRPr lang="en-US" sz="800">
                        <a:effectLst/>
                        <a:latin typeface="Calibri"/>
                        <a:ea typeface="Calibri"/>
                        <a:cs typeface="Times New Roman"/>
                      </a:endParaRPr>
                    </a:p>
                  </a:txBody>
                  <a:tcPr marL="49696" marR="49696"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M</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F</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T</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rowSpan="3">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Refugee students grade 9-12</a:t>
                      </a:r>
                      <a:r>
                        <a:rPr lang="en-GB" sz="900" baseline="30000">
                          <a:effectLst/>
                          <a:latin typeface="Times New Roman"/>
                          <a:ea typeface="Calibri"/>
                          <a:cs typeface="Times New Roman"/>
                        </a:rPr>
                        <a:t>th</a:t>
                      </a:r>
                      <a:r>
                        <a:rPr lang="en-GB" sz="900">
                          <a:effectLst/>
                          <a:latin typeface="Times New Roman"/>
                          <a:ea typeface="Calibri"/>
                          <a:cs typeface="Times New Roman"/>
                        </a:rPr>
                        <a:t>  gross enrolment rate </a:t>
                      </a:r>
                      <a:endParaRPr lang="en-US" sz="800">
                        <a:effectLst/>
                        <a:latin typeface="Calibri"/>
                        <a:ea typeface="Calibri"/>
                        <a:cs typeface="Times New Roman"/>
                      </a:endParaRPr>
                    </a:p>
                  </a:txBody>
                  <a:tcPr marL="49696" marR="49696"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M</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F</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T</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rowSpan="3">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Refugee students grade 9-12</a:t>
                      </a:r>
                      <a:r>
                        <a:rPr lang="en-GB" sz="900" baseline="30000" dirty="0">
                          <a:effectLst/>
                          <a:latin typeface="Times New Roman"/>
                          <a:ea typeface="Calibri"/>
                          <a:cs typeface="Times New Roman"/>
                        </a:rPr>
                        <a:t>th</a:t>
                      </a:r>
                      <a:r>
                        <a:rPr lang="en-GB" sz="900" dirty="0">
                          <a:effectLst/>
                          <a:latin typeface="Times New Roman"/>
                          <a:ea typeface="Calibri"/>
                          <a:cs typeface="Times New Roman"/>
                        </a:rPr>
                        <a:t>  net enrolment rate </a:t>
                      </a:r>
                      <a:endParaRPr lang="en-US" sz="800" dirty="0">
                        <a:effectLst/>
                        <a:latin typeface="Calibri"/>
                        <a:ea typeface="Calibri"/>
                        <a:cs typeface="Times New Roman"/>
                      </a:endParaRPr>
                    </a:p>
                  </a:txBody>
                  <a:tcPr marL="49696" marR="49696"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M</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F</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1">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T</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 </a:t>
                      </a:r>
                      <a:endParaRPr lang="en-US" sz="80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 </a:t>
                      </a:r>
                      <a:endParaRPr lang="en-US" sz="800" dirty="0">
                        <a:effectLst/>
                        <a:latin typeface="Calibri"/>
                        <a:ea typeface="Calibri"/>
                        <a:cs typeface="Times New Roman"/>
                      </a:endParaRPr>
                    </a:p>
                  </a:txBody>
                  <a:tcPr marL="49696" marR="49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35558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33350"/>
            <a:ext cx="8991600" cy="381000"/>
          </a:xfrm>
          <a:ln>
            <a:solidFill>
              <a:srgbClr val="FF0000"/>
            </a:solidFill>
          </a:ln>
        </p:spPr>
        <p:txBody>
          <a:bodyPr>
            <a:noAutofit/>
          </a:bodyPr>
          <a:lstStyle/>
          <a:p>
            <a:r>
              <a:rPr lang="en-US" sz="2800" b="1" dirty="0" err="1" smtClean="0"/>
              <a:t>Cont</a:t>
            </a:r>
            <a:r>
              <a:rPr lang="en-US" sz="2800" b="1" dirty="0" smtClean="0"/>
              <a:t>……………..</a:t>
            </a:r>
            <a:endParaRPr lang="en-US" sz="28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70032165"/>
              </p:ext>
            </p:extLst>
          </p:nvPr>
        </p:nvGraphicFramePr>
        <p:xfrm>
          <a:off x="76203" y="590550"/>
          <a:ext cx="8991600" cy="4503420"/>
        </p:xfrm>
        <a:graphic>
          <a:graphicData uri="http://schemas.openxmlformats.org/drawingml/2006/table">
            <a:tbl>
              <a:tblPr firstRow="1" firstCol="1" bandRow="1"/>
              <a:tblGrid>
                <a:gridCol w="1901631"/>
                <a:gridCol w="1901631"/>
                <a:gridCol w="537736"/>
                <a:gridCol w="465494"/>
                <a:gridCol w="399772"/>
                <a:gridCol w="378588"/>
                <a:gridCol w="378588"/>
                <a:gridCol w="378588"/>
                <a:gridCol w="378588"/>
                <a:gridCol w="378588"/>
                <a:gridCol w="378588"/>
                <a:gridCol w="378588"/>
                <a:gridCol w="378588"/>
                <a:gridCol w="378588"/>
                <a:gridCol w="378044"/>
              </a:tblGrid>
              <a:tr h="375285">
                <a:tc rowSpan="12">
                  <a:txBody>
                    <a:bodyPr/>
                    <a:lstStyle/>
                    <a:p>
                      <a:pPr marL="0" marR="0">
                        <a:lnSpc>
                          <a:spcPct val="115000"/>
                        </a:lnSpc>
                        <a:spcBef>
                          <a:spcPts val="0"/>
                        </a:spcBef>
                        <a:spcAft>
                          <a:spcPts val="0"/>
                        </a:spcAft>
                        <a:tabLst>
                          <a:tab pos="1493520" algn="l"/>
                        </a:tabLst>
                      </a:pPr>
                      <a:r>
                        <a:rPr lang="en-GB" sz="1400" b="1" dirty="0">
                          <a:effectLst/>
                          <a:latin typeface="Times New Roman"/>
                          <a:ea typeface="Calibri"/>
                          <a:cs typeface="Times New Roman"/>
                        </a:rPr>
                        <a:t>Goal 2</a:t>
                      </a:r>
                      <a:r>
                        <a:rPr lang="en-GB" sz="1000" dirty="0">
                          <a:effectLst/>
                          <a:latin typeface="Times New Roman"/>
                          <a:ea typeface="Calibri"/>
                          <a:cs typeface="Times New Roman"/>
                        </a:rPr>
                        <a:t>: </a:t>
                      </a:r>
                      <a:r>
                        <a:rPr lang="en-GB" sz="1400" b="0" dirty="0">
                          <a:effectLst/>
                          <a:latin typeface="Times New Roman"/>
                          <a:ea typeface="Calibri"/>
                          <a:cs typeface="Times New Roman"/>
                        </a:rPr>
                        <a:t>Ensuring fairness and inclusion of education </a:t>
                      </a:r>
                      <a:endParaRPr lang="en-US" sz="1400" b="0" dirty="0">
                        <a:effectLst/>
                        <a:latin typeface="Calibri"/>
                        <a:ea typeface="Calibri"/>
                        <a:cs typeface="Times New Roman"/>
                      </a:endParaRPr>
                    </a:p>
                    <a:p>
                      <a:pPr marL="0" marR="0">
                        <a:lnSpc>
                          <a:spcPct val="115000"/>
                        </a:lnSpc>
                        <a:spcBef>
                          <a:spcPts val="0"/>
                        </a:spcBef>
                        <a:spcAft>
                          <a:spcPts val="0"/>
                        </a:spcAft>
                        <a:tabLst>
                          <a:tab pos="1493520" algn="l"/>
                        </a:tabLst>
                      </a:pPr>
                      <a:r>
                        <a:rPr lang="en-GB" sz="1000" dirty="0">
                          <a:effectLst/>
                          <a:latin typeface="Times New Roman"/>
                          <a:ea typeface="Calibri"/>
                          <a:cs typeface="Times New Roman"/>
                        </a:rPr>
                        <a:t> </a:t>
                      </a:r>
                      <a:endParaRPr lang="en-US" sz="900" dirty="0">
                        <a:effectLst/>
                        <a:latin typeface="Calibri"/>
                        <a:ea typeface="Calibri"/>
                        <a:cs typeface="Times New Roman"/>
                      </a:endParaRPr>
                    </a:p>
                    <a:p>
                      <a:pPr marL="0" marR="0">
                        <a:lnSpc>
                          <a:spcPct val="115000"/>
                        </a:lnSpc>
                        <a:spcBef>
                          <a:spcPts val="0"/>
                        </a:spcBef>
                        <a:spcAft>
                          <a:spcPts val="0"/>
                        </a:spcAft>
                        <a:tabLst>
                          <a:tab pos="1493520" algn="l"/>
                        </a:tabLst>
                      </a:pPr>
                      <a:r>
                        <a:rPr lang="en-GB" sz="1000" dirty="0">
                          <a:effectLst/>
                          <a:latin typeface="Times New Roman"/>
                          <a:ea typeface="Calibri"/>
                          <a:cs typeface="Times New Roman"/>
                        </a:rPr>
                        <a:t> </a:t>
                      </a:r>
                      <a:endParaRPr lang="en-US" sz="900" dirty="0">
                        <a:effectLst/>
                        <a:latin typeface="Calibri"/>
                        <a:ea typeface="Calibri"/>
                        <a:cs typeface="Times New Roman"/>
                      </a:endParaRPr>
                    </a:p>
                    <a:p>
                      <a:pPr marL="0" marR="0">
                        <a:lnSpc>
                          <a:spcPct val="115000"/>
                        </a:lnSpc>
                        <a:spcBef>
                          <a:spcPts val="0"/>
                        </a:spcBef>
                        <a:spcAft>
                          <a:spcPts val="0"/>
                        </a:spcAft>
                        <a:tabLst>
                          <a:tab pos="1493520" algn="l"/>
                        </a:tabLst>
                      </a:pPr>
                      <a:r>
                        <a:rPr lang="en-GB" sz="1000" dirty="0">
                          <a:effectLst/>
                          <a:latin typeface="Times New Roman"/>
                          <a:ea typeface="Calibri"/>
                          <a:cs typeface="Times New Roman"/>
                        </a:rPr>
                        <a:t> </a:t>
                      </a:r>
                      <a:endParaRPr lang="en-US" sz="900" dirty="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dirty="0">
                          <a:effectLst/>
                          <a:latin typeface="Times New Roman"/>
                          <a:ea typeface="Calibri"/>
                          <a:cs typeface="Times New Roman"/>
                        </a:rPr>
                        <a:t>Range of Gender parity index in pre-primary education</a:t>
                      </a:r>
                      <a:endParaRPr lang="en-US" sz="900" dirty="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285">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Range of Gender parity index in pre-primary education</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285">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1000" dirty="0">
                          <a:effectLst/>
                          <a:latin typeface="Times New Roman"/>
                          <a:ea typeface="Calibri"/>
                          <a:cs typeface="Times New Roman"/>
                        </a:rPr>
                        <a:t>Range of Gender parity index in grade 1-6</a:t>
                      </a:r>
                      <a:r>
                        <a:rPr lang="en-GB" sz="1000" baseline="30000" dirty="0">
                          <a:effectLst/>
                          <a:latin typeface="Times New Roman"/>
                          <a:ea typeface="Calibri"/>
                          <a:cs typeface="Times New Roman"/>
                        </a:rPr>
                        <a:t>th</a:t>
                      </a:r>
                      <a:r>
                        <a:rPr lang="en-GB" sz="1000" dirty="0">
                          <a:effectLst/>
                          <a:latin typeface="Times New Roman"/>
                          <a:ea typeface="Calibri"/>
                          <a:cs typeface="Times New Roman"/>
                        </a:rPr>
                        <a:t>  </a:t>
                      </a:r>
                      <a:endParaRPr lang="en-US" sz="900" dirty="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285">
                <a:tc vMerge="1">
                  <a:txBody>
                    <a:bodyPr/>
                    <a:lstStyle/>
                    <a:p>
                      <a:pPr marL="0" marR="0">
                        <a:lnSpc>
                          <a:spcPct val="115000"/>
                        </a:lnSpc>
                        <a:spcBef>
                          <a:spcPts val="0"/>
                        </a:spcBef>
                        <a:spcAft>
                          <a:spcPts val="0"/>
                        </a:spcAft>
                        <a:tabLst>
                          <a:tab pos="1493520" algn="l"/>
                        </a:tabLst>
                      </a:pPr>
                      <a:endParaRPr lang="en-US" sz="900" dirty="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dirty="0">
                          <a:effectLst/>
                          <a:latin typeface="Times New Roman"/>
                          <a:ea typeface="Calibri"/>
                          <a:cs typeface="Times New Roman"/>
                        </a:rPr>
                        <a:t>Range of Gender parity index in grade 7-8</a:t>
                      </a:r>
                      <a:r>
                        <a:rPr lang="en-GB" sz="1000" baseline="30000" dirty="0">
                          <a:effectLst/>
                          <a:latin typeface="Times New Roman"/>
                          <a:ea typeface="Calibri"/>
                          <a:cs typeface="Times New Roman"/>
                        </a:rPr>
                        <a:t>th</a:t>
                      </a:r>
                      <a:r>
                        <a:rPr lang="en-GB" sz="1000" dirty="0">
                          <a:effectLst/>
                          <a:latin typeface="Times New Roman"/>
                          <a:ea typeface="Calibri"/>
                          <a:cs typeface="Times New Roman"/>
                        </a:rPr>
                        <a:t>  </a:t>
                      </a:r>
                      <a:endParaRPr lang="en-US" sz="900" dirty="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285">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Range of Gender parity index in grade 9-12</a:t>
                      </a:r>
                      <a:r>
                        <a:rPr lang="en-GB" sz="1000" baseline="30000">
                          <a:effectLst/>
                          <a:latin typeface="Times New Roman"/>
                          <a:ea typeface="Calibri"/>
                          <a:cs typeface="Times New Roman"/>
                        </a:rPr>
                        <a:t>th</a:t>
                      </a: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285">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Share of female teachers in pre-primary  education%</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285">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Share of female teachers in primary education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285">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1000" dirty="0">
                          <a:effectLst/>
                          <a:latin typeface="Times New Roman"/>
                          <a:ea typeface="Calibri"/>
                          <a:cs typeface="Times New Roman"/>
                        </a:rPr>
                        <a:t>Share of female teachers in secondary education %</a:t>
                      </a:r>
                      <a:endParaRPr lang="en-US" sz="900" dirty="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285">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Share of female directors  in primary education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285">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Share of female Directors in secondary education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285">
                <a:tc vMerge="1">
                  <a:txBody>
                    <a:bodyPr/>
                    <a:lstStyle/>
                    <a:p>
                      <a:pPr marL="0" marR="0">
                        <a:lnSpc>
                          <a:spcPct val="115000"/>
                        </a:lnSpc>
                        <a:spcBef>
                          <a:spcPts val="0"/>
                        </a:spcBef>
                        <a:spcAft>
                          <a:spcPts val="0"/>
                        </a:spcAft>
                        <a:tabLst>
                          <a:tab pos="1493520" algn="l"/>
                        </a:tabLst>
                      </a:pPr>
                      <a:endParaRPr lang="en-US" sz="900" dirty="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Share of female supervisors  in primary education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285">
                <a:tc vMerge="1">
                  <a:txBody>
                    <a:bodyPr/>
                    <a:lstStyle/>
                    <a:p>
                      <a:pPr marL="0" marR="0">
                        <a:lnSpc>
                          <a:spcPct val="115000"/>
                        </a:lnSpc>
                        <a:spcBef>
                          <a:spcPts val="0"/>
                        </a:spcBef>
                        <a:spcAft>
                          <a:spcPts val="0"/>
                        </a:spcAft>
                        <a:tabLst>
                          <a:tab pos="1493520" algn="l"/>
                        </a:tabLst>
                      </a:pPr>
                      <a:endParaRPr lang="en-US" sz="900" dirty="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Share of female supervisors in secondary education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a:effectLst/>
                          <a:latin typeface="Times New Roman"/>
                          <a:ea typeface="Calibri"/>
                          <a:cs typeface="Times New Roman"/>
                        </a:rPr>
                        <a:t> </a:t>
                      </a:r>
                      <a:endParaRPr lang="en-US" sz="90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1000" dirty="0">
                          <a:effectLst/>
                          <a:latin typeface="Times New Roman"/>
                          <a:ea typeface="Calibri"/>
                          <a:cs typeface="Times New Roman"/>
                        </a:rPr>
                        <a:t> </a:t>
                      </a:r>
                      <a:endParaRPr lang="en-US" sz="900" dirty="0">
                        <a:effectLst/>
                        <a:latin typeface="Calibri"/>
                        <a:ea typeface="Calibri"/>
                        <a:cs typeface="Times New Roman"/>
                      </a:endParaRPr>
                    </a:p>
                  </a:txBody>
                  <a:tcPr marL="54872" marR="548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05628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8)">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33350"/>
            <a:ext cx="8839200" cy="381000"/>
          </a:xfrm>
        </p:spPr>
        <p:txBody>
          <a:bodyPr>
            <a:noAutofit/>
          </a:bodyPr>
          <a:lstStyle/>
          <a:p>
            <a:r>
              <a:rPr lang="en-US" sz="2800" b="1" dirty="0" err="1" smtClean="0"/>
              <a:t>Cont</a:t>
            </a:r>
            <a:r>
              <a:rPr lang="en-US" sz="2800" b="1" dirty="0" smtClean="0"/>
              <a:t>…………….</a:t>
            </a:r>
            <a:endParaRPr lang="en-US" sz="28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00754004"/>
              </p:ext>
            </p:extLst>
          </p:nvPr>
        </p:nvGraphicFramePr>
        <p:xfrm>
          <a:off x="76202" y="514348"/>
          <a:ext cx="8991596" cy="4495802"/>
        </p:xfrm>
        <a:graphic>
          <a:graphicData uri="http://schemas.openxmlformats.org/drawingml/2006/table">
            <a:tbl>
              <a:tblPr firstRow="1" firstCol="1" bandRow="1"/>
              <a:tblGrid>
                <a:gridCol w="1901630"/>
                <a:gridCol w="1901630"/>
                <a:gridCol w="537735"/>
                <a:gridCol w="465494"/>
                <a:gridCol w="399771"/>
                <a:gridCol w="378588"/>
                <a:gridCol w="378588"/>
                <a:gridCol w="378588"/>
                <a:gridCol w="378588"/>
                <a:gridCol w="378588"/>
                <a:gridCol w="378588"/>
                <a:gridCol w="378588"/>
                <a:gridCol w="378588"/>
                <a:gridCol w="378588"/>
                <a:gridCol w="378044"/>
              </a:tblGrid>
              <a:tr h="160564">
                <a:tc rowSpan="18">
                  <a:txBody>
                    <a:bodyPr/>
                    <a:lstStyle/>
                    <a:p>
                      <a:pPr marL="0" marR="0">
                        <a:lnSpc>
                          <a:spcPct val="115000"/>
                        </a:lnSpc>
                        <a:spcBef>
                          <a:spcPts val="0"/>
                        </a:spcBef>
                        <a:spcAft>
                          <a:spcPts val="0"/>
                        </a:spcAft>
                        <a:tabLst>
                          <a:tab pos="1493520" algn="l"/>
                        </a:tabLst>
                      </a:pPr>
                      <a:r>
                        <a:rPr lang="en-GB" sz="1600" b="1" dirty="0">
                          <a:effectLst/>
                          <a:latin typeface="Times New Roman"/>
                          <a:ea typeface="Calibri"/>
                          <a:cs typeface="Times New Roman"/>
                        </a:rPr>
                        <a:t>Goal 3</a:t>
                      </a:r>
                      <a:r>
                        <a:rPr lang="en-GB" sz="1600" dirty="0">
                          <a:effectLst/>
                          <a:latin typeface="Times New Roman"/>
                          <a:ea typeface="Calibri"/>
                          <a:cs typeface="Times New Roman"/>
                        </a:rPr>
                        <a:t>: ensure quality and efficiency of education</a:t>
                      </a:r>
                      <a:endParaRPr lang="en-US" sz="1600" dirty="0">
                        <a:effectLst/>
                        <a:latin typeface="Calibri"/>
                        <a:ea typeface="Calibri"/>
                        <a:cs typeface="Times New Roman"/>
                      </a:endParaRPr>
                    </a:p>
                    <a:p>
                      <a:pPr marL="0" marR="0">
                        <a:lnSpc>
                          <a:spcPct val="115000"/>
                        </a:lnSpc>
                        <a:spcBef>
                          <a:spcPts val="0"/>
                        </a:spcBef>
                        <a:spcAft>
                          <a:spcPts val="0"/>
                        </a:spcAft>
                        <a:tabLst>
                          <a:tab pos="1493520" algn="l"/>
                        </a:tabLst>
                      </a:pPr>
                      <a:r>
                        <a:rPr lang="en-GB" sz="1600" dirty="0">
                          <a:effectLst/>
                          <a:latin typeface="Times New Roman"/>
                          <a:ea typeface="Calibri"/>
                          <a:cs typeface="Times New Roman"/>
                        </a:rPr>
                        <a:t> </a:t>
                      </a:r>
                      <a:endParaRPr lang="en-US" sz="1600" dirty="0">
                        <a:effectLst/>
                        <a:latin typeface="Calibri"/>
                        <a:ea typeface="Calibri"/>
                        <a:cs typeface="Times New Roman"/>
                      </a:endParaRPr>
                    </a:p>
                    <a:p>
                      <a:pPr marL="0" marR="0">
                        <a:lnSpc>
                          <a:spcPct val="115000"/>
                        </a:lnSpc>
                        <a:spcBef>
                          <a:spcPts val="0"/>
                        </a:spcBef>
                        <a:spcAft>
                          <a:spcPts val="0"/>
                        </a:spcAft>
                        <a:tabLst>
                          <a:tab pos="1493520" algn="l"/>
                        </a:tabLst>
                      </a:pPr>
                      <a:r>
                        <a:rPr lang="en-GB" sz="1600" dirty="0">
                          <a:effectLst/>
                          <a:latin typeface="Times New Roman"/>
                          <a:ea typeface="Calibri"/>
                          <a:cs typeface="Times New Roman"/>
                        </a:rPr>
                        <a:t> </a:t>
                      </a:r>
                      <a:endParaRPr lang="en-US" sz="1600" dirty="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Student teacher ratio</a:t>
                      </a:r>
                      <a:endParaRPr lang="en-US" sz="900" dirty="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Student textbook ratio</a:t>
                      </a:r>
                      <a:endParaRPr lang="en-US" sz="900" dirty="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Student desk ratio </a:t>
                      </a:r>
                      <a:endParaRPr lang="en-US" sz="9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Student class ratio</a:t>
                      </a:r>
                      <a:endParaRPr lang="en-US" sz="9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Decrease dropout rate </a:t>
                      </a:r>
                      <a:endParaRPr lang="en-US" sz="9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Decrease repetition rate </a:t>
                      </a:r>
                      <a:endParaRPr lang="en-US" sz="9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129">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Increase students promotion rate</a:t>
                      </a:r>
                      <a:endParaRPr lang="en-US" sz="900" dirty="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129">
                <a:tc vMerge="1">
                  <a:txBody>
                    <a:bodyPr/>
                    <a:lstStyle/>
                    <a:p>
                      <a:pPr marL="0" marR="0">
                        <a:lnSpc>
                          <a:spcPct val="115000"/>
                        </a:lnSpc>
                        <a:spcBef>
                          <a:spcPts val="0"/>
                        </a:spcBef>
                        <a:spcAft>
                          <a:spcPts val="0"/>
                        </a:spcAft>
                        <a:tabLst>
                          <a:tab pos="1493520" algn="l"/>
                        </a:tabLst>
                      </a:pPr>
                      <a:endParaRPr lang="en-US" sz="800" dirty="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Increase students grade 6, 8, 12 completion rate </a:t>
                      </a:r>
                      <a:endParaRPr lang="en-US" sz="900" dirty="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Increase survival rate </a:t>
                      </a:r>
                      <a:endParaRPr lang="en-US" sz="9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564">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Percentage of qualified teachers </a:t>
                      </a:r>
                      <a:endParaRPr lang="en-US" sz="9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129">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Number of intermediate  school that have library %</a:t>
                      </a:r>
                      <a:endParaRPr lang="en-US" sz="900" dirty="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dirty="0">
                          <a:effectLst/>
                          <a:latin typeface="Times New Roman"/>
                          <a:ea typeface="Calibri"/>
                          <a:cs typeface="Times New Roman"/>
                        </a:rPr>
                        <a:t> </a:t>
                      </a:r>
                      <a:endParaRPr lang="en-US" sz="800" dirty="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129">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Number of intermediate school that have laboratory %</a:t>
                      </a:r>
                      <a:endParaRPr lang="en-US" sz="900" dirty="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129">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Number of intermediate school that have computer lab %</a:t>
                      </a:r>
                      <a:endParaRPr lang="en-US" sz="900" dirty="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129">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Number of secondary school that have library %</a:t>
                      </a:r>
                      <a:endParaRPr lang="en-US" sz="9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129">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Number of secondary school that have laboratory %</a:t>
                      </a:r>
                      <a:endParaRPr lang="en-US" sz="9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129">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Number of secondary school that have computer lab %</a:t>
                      </a:r>
                      <a:endParaRPr lang="en-US" sz="900" dirty="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129">
                <a:tc vMerge="1">
                  <a:txBody>
                    <a:bodyPr/>
                    <a:lstStyle/>
                    <a:p>
                      <a:endParaRPr lang="en-US"/>
                    </a:p>
                  </a:txBody>
                  <a:tcPr/>
                </a:tc>
                <a:tc>
                  <a:txBody>
                    <a:bodyPr/>
                    <a:lstStyle/>
                    <a:p>
                      <a:pPr marL="0" marR="0">
                        <a:lnSpc>
                          <a:spcPct val="115000"/>
                        </a:lnSpc>
                        <a:spcBef>
                          <a:spcPts val="0"/>
                        </a:spcBef>
                        <a:spcAft>
                          <a:spcPts val="0"/>
                        </a:spcAft>
                        <a:tabLst>
                          <a:tab pos="1493520" algn="l"/>
                        </a:tabLst>
                      </a:pPr>
                      <a:r>
                        <a:rPr lang="en-GB" sz="900">
                          <a:effectLst/>
                          <a:latin typeface="Times New Roman"/>
                          <a:ea typeface="Calibri"/>
                          <a:cs typeface="Times New Roman"/>
                        </a:rPr>
                        <a:t>Number of schools that have sport fields %</a:t>
                      </a:r>
                      <a:endParaRPr lang="en-US" sz="9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129">
                <a:tc vMerge="1">
                  <a:txBody>
                    <a:bodyPr/>
                    <a:lstStyle/>
                    <a:p>
                      <a:pPr marL="0" marR="0">
                        <a:lnSpc>
                          <a:spcPct val="115000"/>
                        </a:lnSpc>
                        <a:spcBef>
                          <a:spcPts val="0"/>
                        </a:spcBef>
                        <a:spcAft>
                          <a:spcPts val="0"/>
                        </a:spcAft>
                        <a:tabLst>
                          <a:tab pos="1493520" algn="l"/>
                        </a:tabLst>
                      </a:pPr>
                      <a:endParaRPr lang="en-US" sz="800" dirty="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900" dirty="0">
                          <a:effectLst/>
                          <a:latin typeface="Times New Roman"/>
                          <a:ea typeface="Calibri"/>
                          <a:cs typeface="Times New Roman"/>
                        </a:rPr>
                        <a:t>Number of schools that have internet access %</a:t>
                      </a:r>
                      <a:endParaRPr lang="en-US" sz="900" dirty="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a:effectLst/>
                          <a:latin typeface="Times New Roman"/>
                          <a:ea typeface="Calibri"/>
                          <a:cs typeface="Times New Roman"/>
                        </a:rPr>
                        <a:t> </a:t>
                      </a:r>
                      <a:endParaRPr lang="en-US" sz="80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1493520" algn="l"/>
                        </a:tabLst>
                      </a:pPr>
                      <a:r>
                        <a:rPr lang="en-GB" sz="800" dirty="0">
                          <a:effectLst/>
                          <a:latin typeface="Times New Roman"/>
                          <a:ea typeface="Calibri"/>
                          <a:cs typeface="Times New Roman"/>
                        </a:rPr>
                        <a:t> </a:t>
                      </a:r>
                      <a:endParaRPr lang="en-US" sz="800" dirty="0">
                        <a:effectLst/>
                        <a:latin typeface="Calibri"/>
                        <a:ea typeface="Calibri"/>
                        <a:cs typeface="Times New Roman"/>
                      </a:endParaRPr>
                    </a:p>
                  </a:txBody>
                  <a:tcPr marL="48365" marR="483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4313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out)">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
            <a:ext cx="8229600" cy="685800"/>
          </a:xfrm>
        </p:spPr>
        <p:txBody>
          <a:bodyPr>
            <a:normAutofit fontScale="90000"/>
          </a:bodyPr>
          <a:lstStyle/>
          <a:p>
            <a:r>
              <a:rPr lang="en-US" b="1" dirty="0" smtClean="0"/>
              <a:t>Educational</a:t>
            </a:r>
            <a:r>
              <a:rPr lang="en-US" dirty="0" smtClean="0"/>
              <a:t> </a:t>
            </a:r>
            <a:r>
              <a:rPr lang="en-US" b="1" dirty="0" smtClean="0"/>
              <a:t>Pillars(GTPII)</a:t>
            </a:r>
            <a:endParaRPr lang="en-US" b="1" dirty="0"/>
          </a:p>
        </p:txBody>
      </p:sp>
      <p:sp>
        <p:nvSpPr>
          <p:cNvPr id="3" name="Content Placeholder 2"/>
          <p:cNvSpPr>
            <a:spLocks noGrp="1"/>
          </p:cNvSpPr>
          <p:nvPr>
            <p:ph idx="1"/>
          </p:nvPr>
        </p:nvSpPr>
        <p:spPr>
          <a:xfrm>
            <a:off x="457200" y="1123950"/>
            <a:ext cx="8229600" cy="3619500"/>
          </a:xfrm>
        </p:spPr>
        <p:txBody>
          <a:bodyPr>
            <a:normAutofit/>
          </a:bodyPr>
          <a:lstStyle/>
          <a:p>
            <a:pPr marL="0" indent="0">
              <a:buNone/>
            </a:pPr>
            <a:r>
              <a:rPr lang="en-US" sz="3800" dirty="0"/>
              <a:t>The above key education priorities were structured into three pillars:</a:t>
            </a:r>
          </a:p>
          <a:p>
            <a:pPr lvl="0">
              <a:buClr>
                <a:srgbClr val="0BD0D9"/>
              </a:buClr>
              <a:buBlip>
                <a:blip r:embed="rId2"/>
              </a:buBlip>
            </a:pPr>
            <a:r>
              <a:rPr lang="en-US" sz="3600" dirty="0">
                <a:solidFill>
                  <a:prstClr val="black"/>
                </a:solidFill>
              </a:rPr>
              <a:t> </a:t>
            </a:r>
            <a:r>
              <a:rPr lang="en-US" sz="3800" dirty="0" smtClean="0"/>
              <a:t>Access </a:t>
            </a:r>
            <a:r>
              <a:rPr lang="en-US" sz="3800" dirty="0"/>
              <a:t>and equity</a:t>
            </a:r>
          </a:p>
          <a:p>
            <a:pPr lvl="0">
              <a:buClr>
                <a:srgbClr val="0BD0D9"/>
              </a:buClr>
              <a:buBlip>
                <a:blip r:embed="rId2"/>
              </a:buBlip>
            </a:pPr>
            <a:r>
              <a:rPr lang="en-US" sz="3600" dirty="0">
                <a:solidFill>
                  <a:prstClr val="black"/>
                </a:solidFill>
              </a:rPr>
              <a:t> </a:t>
            </a:r>
            <a:r>
              <a:rPr lang="en-US" sz="3800" dirty="0" smtClean="0"/>
              <a:t>Quality </a:t>
            </a:r>
            <a:r>
              <a:rPr lang="en-US" sz="3800" dirty="0"/>
              <a:t>and efficiency</a:t>
            </a:r>
          </a:p>
          <a:p>
            <a:pPr lvl="0">
              <a:buClr>
                <a:srgbClr val="0BD0D9"/>
              </a:buClr>
              <a:buBlip>
                <a:blip r:embed="rId2"/>
              </a:buBlip>
            </a:pPr>
            <a:r>
              <a:rPr lang="en-US" sz="3800" dirty="0" smtClean="0"/>
              <a:t>Adult </a:t>
            </a:r>
            <a:r>
              <a:rPr lang="en-US" sz="3800" dirty="0"/>
              <a:t>and non-formal education </a:t>
            </a:r>
          </a:p>
          <a:p>
            <a:endParaRPr lang="en-US" dirty="0"/>
          </a:p>
        </p:txBody>
      </p:sp>
    </p:spTree>
    <p:extLst>
      <p:ext uri="{BB962C8B-B14F-4D97-AF65-F5344CB8AC3E}">
        <p14:creationId xmlns:p14="http://schemas.microsoft.com/office/powerpoint/2010/main" val="2452666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4294967295"/>
            <p:extLst>
              <p:ext uri="{D42A27DB-BD31-4B8C-83A1-F6EECF244321}">
                <p14:modId xmlns:p14="http://schemas.microsoft.com/office/powerpoint/2010/main" val="2230929373"/>
              </p:ext>
            </p:extLst>
          </p:nvPr>
        </p:nvGraphicFramePr>
        <p:xfrm>
          <a:off x="228600" y="895350"/>
          <a:ext cx="8610600" cy="381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9230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graphicEl>
                                              <a:dgm id="{A0BEFE4E-82A1-479E-8AC9-9256A69D6B7E}"/>
                                            </p:graphicEl>
                                          </p:spTgt>
                                        </p:tgtEl>
                                        <p:attrNameLst>
                                          <p:attrName>style.visibility</p:attrName>
                                        </p:attrNameLst>
                                      </p:cBhvr>
                                      <p:to>
                                        <p:strVal val="visible"/>
                                      </p:to>
                                    </p:set>
                                    <p:animEffect transition="in" filter="wheel(1)">
                                      <p:cBhvr>
                                        <p:cTn id="7" dur="2000"/>
                                        <p:tgtEl>
                                          <p:spTgt spid="5">
                                            <p:graphicEl>
                                              <a:dgm id="{A0BEFE4E-82A1-479E-8AC9-9256A69D6B7E}"/>
                                            </p:graphicEl>
                                          </p:spTgt>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5">
                                            <p:graphicEl>
                                              <a:dgm id="{F2A18615-1026-442A-81FF-32884DE2B1D4}"/>
                                            </p:graphicEl>
                                          </p:spTgt>
                                        </p:tgtEl>
                                        <p:attrNameLst>
                                          <p:attrName>style.visibility</p:attrName>
                                        </p:attrNameLst>
                                      </p:cBhvr>
                                      <p:to>
                                        <p:strVal val="visible"/>
                                      </p:to>
                                    </p:set>
                                    <p:animEffect transition="in" filter="wheel(1)">
                                      <p:cBhvr>
                                        <p:cTn id="10" dur="2000"/>
                                        <p:tgtEl>
                                          <p:spTgt spid="5">
                                            <p:graphicEl>
                                              <a:dgm id="{F2A18615-1026-442A-81FF-32884DE2B1D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33350"/>
            <a:ext cx="8229600" cy="495300"/>
          </a:xfrm>
        </p:spPr>
        <p:txBody>
          <a:bodyPr>
            <a:noAutofit/>
          </a:bodyPr>
          <a:lstStyle/>
          <a:p>
            <a:pPr algn="ctr"/>
            <a:r>
              <a:rPr lang="en-US" sz="3200" b="1" dirty="0" smtClean="0"/>
              <a:t>A. Pre-primary education Progress</a:t>
            </a:r>
            <a:endParaRPr lang="en-US" sz="3200" b="1" dirty="0"/>
          </a:p>
        </p:txBody>
      </p:sp>
      <p:sp>
        <p:nvSpPr>
          <p:cNvPr id="5" name="Content Placeholder 4"/>
          <p:cNvSpPr>
            <a:spLocks noGrp="1"/>
          </p:cNvSpPr>
          <p:nvPr>
            <p:ph sz="half" idx="1"/>
          </p:nvPr>
        </p:nvSpPr>
        <p:spPr>
          <a:xfrm>
            <a:off x="152400" y="742950"/>
            <a:ext cx="3962400" cy="4190999"/>
          </a:xfrm>
          <a:ln>
            <a:solidFill>
              <a:srgbClr val="FF0000"/>
            </a:solidFill>
          </a:ln>
        </p:spPr>
        <p:txBody>
          <a:bodyPr>
            <a:normAutofit fontScale="62500" lnSpcReduction="20000"/>
          </a:bodyPr>
          <a:lstStyle/>
          <a:p>
            <a:pPr marL="0" indent="0">
              <a:buNone/>
            </a:pPr>
            <a:r>
              <a:rPr lang="en-US" b="1" dirty="0" smtClean="0"/>
              <a:t>Pre-school Education Enrollment </a:t>
            </a:r>
          </a:p>
          <a:p>
            <a:pPr algn="just">
              <a:buClrTx/>
              <a:buSzPct val="100000"/>
              <a:buFont typeface="Wingdings" pitchFamily="2" charset="2"/>
              <a:buChar char="v"/>
            </a:pPr>
            <a:r>
              <a:rPr lang="en-US" sz="2900" dirty="0"/>
              <a:t>Less enrollment in </a:t>
            </a:r>
            <a:r>
              <a:rPr lang="en-US" sz="2900" dirty="0" smtClean="0"/>
              <a:t>pre-primary education at all years indicates the huge gap between the achievements and the target at the end, planned target to achieve is 73% while achieved low</a:t>
            </a:r>
            <a:r>
              <a:rPr lang="en-US" sz="2900" dirty="0"/>
              <a:t> </a:t>
            </a:r>
            <a:r>
              <a:rPr lang="en-US" sz="2900" dirty="0" smtClean="0"/>
              <a:t>as  9% in 2008 EC, 10% in 2009 EC, 11% in 2010 EC, 11% in 2011 E.C and 12% in 2012 E.C (as preliminary data indicates) </a:t>
            </a:r>
          </a:p>
          <a:p>
            <a:pPr algn="just">
              <a:buClrTx/>
              <a:buSzPct val="100000"/>
              <a:buFont typeface="Wingdings" pitchFamily="2" charset="2"/>
              <a:buChar char="v"/>
            </a:pPr>
            <a:r>
              <a:rPr lang="en-US" sz="2900" dirty="0" smtClean="0"/>
              <a:t>The target indicator at the end of the GTP II (2012 EFY) is 73%. This implies that, out of children attained at the age of pre-primary education in the region, about 88% of them have no access to regular pre-primary. </a:t>
            </a:r>
          </a:p>
          <a:p>
            <a:pPr algn="just">
              <a:buClrTx/>
              <a:buSzPct val="100000"/>
              <a:buFont typeface="Wingdings" pitchFamily="2" charset="2"/>
              <a:buChar char="v"/>
            </a:pPr>
            <a:r>
              <a:rPr lang="en-US" sz="2900" dirty="0" smtClean="0"/>
              <a:t>This reflects the existence of a great gap</a:t>
            </a:r>
            <a:endParaRPr lang="en-US" sz="2900"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666281826"/>
              </p:ext>
            </p:extLst>
          </p:nvPr>
        </p:nvGraphicFramePr>
        <p:xfrm>
          <a:off x="4267200" y="800100"/>
          <a:ext cx="4800600" cy="40576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86999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
                                            <p:graphicEl>
                                              <a:chart seriesIdx="0" categoryIdx="0" bldStep="ptInCategory"/>
                                            </p:graphicEl>
                                          </p:spTgt>
                                        </p:tgtEl>
                                        <p:attrNameLst>
                                          <p:attrName>style.visibility</p:attrName>
                                        </p:attrNameLst>
                                      </p:cBhvr>
                                      <p:to>
                                        <p:strVal val="visible"/>
                                      </p:to>
                                    </p:set>
                                    <p:anim calcmode="lin" valueType="num">
                                      <p:cBhvr additive="base">
                                        <p:cTn id="13" dur="500" fill="hold"/>
                                        <p:tgtEl>
                                          <p:spTgt spid="7">
                                            <p:graphicEl>
                                              <a:chart seriesIdx="0" categoryIdx="0" bldStep="ptInCategory"/>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
                                            <p:graphicEl>
                                              <a:chart seriesIdx="0" categoryIdx="0" bldStep="ptInCategory"/>
                                            </p:graphic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
                                            <p:graphicEl>
                                              <a:chart seriesIdx="0" categoryIdx="1" bldStep="ptInCategory"/>
                                            </p:graphicEl>
                                          </p:spTgt>
                                        </p:tgtEl>
                                        <p:attrNameLst>
                                          <p:attrName>style.visibility</p:attrName>
                                        </p:attrNameLst>
                                      </p:cBhvr>
                                      <p:to>
                                        <p:strVal val="visible"/>
                                      </p:to>
                                    </p:set>
                                    <p:anim calcmode="lin" valueType="num">
                                      <p:cBhvr additive="base">
                                        <p:cTn id="19" dur="500" fill="hold"/>
                                        <p:tgtEl>
                                          <p:spTgt spid="7">
                                            <p:graphicEl>
                                              <a:chart seriesIdx="0" categoryIdx="1" bldStep="ptInCategory"/>
                                            </p:graphic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
                                            <p:graphicEl>
                                              <a:chart seriesIdx="0" categoryIdx="1" bldStep="ptInCategory"/>
                                            </p:graphic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graphicEl>
                                              <a:chart seriesIdx="0" categoryIdx="2" bldStep="ptInCategory"/>
                                            </p:graphicEl>
                                          </p:spTgt>
                                        </p:tgtEl>
                                        <p:attrNameLst>
                                          <p:attrName>style.visibility</p:attrName>
                                        </p:attrNameLst>
                                      </p:cBhvr>
                                      <p:to>
                                        <p:strVal val="visible"/>
                                      </p:to>
                                    </p:set>
                                    <p:anim calcmode="lin" valueType="num">
                                      <p:cBhvr additive="base">
                                        <p:cTn id="25" dur="500" fill="hold"/>
                                        <p:tgtEl>
                                          <p:spTgt spid="7">
                                            <p:graphicEl>
                                              <a:chart seriesIdx="0" categoryIdx="2" bldStep="ptInCategory"/>
                                            </p:graphic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
                                            <p:graphicEl>
                                              <a:chart seriesIdx="0" categoryIdx="2" bldStep="ptInCategory"/>
                                            </p:graphic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
                                            <p:graphicEl>
                                              <a:chart seriesIdx="0" categoryIdx="3" bldStep="ptInCategory"/>
                                            </p:graphicEl>
                                          </p:spTgt>
                                        </p:tgtEl>
                                        <p:attrNameLst>
                                          <p:attrName>style.visibility</p:attrName>
                                        </p:attrNameLst>
                                      </p:cBhvr>
                                      <p:to>
                                        <p:strVal val="visible"/>
                                      </p:to>
                                    </p:set>
                                    <p:anim calcmode="lin" valueType="num">
                                      <p:cBhvr additive="base">
                                        <p:cTn id="31" dur="500" fill="hold"/>
                                        <p:tgtEl>
                                          <p:spTgt spid="7">
                                            <p:graphicEl>
                                              <a:chart seriesIdx="0" categoryIdx="3" bldStep="ptInCategory"/>
                                            </p:graphic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
                                            <p:graphicEl>
                                              <a:chart seriesIdx="0" categoryIdx="3" bldStep="ptInCategory"/>
                                            </p:graphic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
                                            <p:graphicEl>
                                              <a:chart seriesIdx="0" categoryIdx="4" bldStep="ptInCategory"/>
                                            </p:graphicEl>
                                          </p:spTgt>
                                        </p:tgtEl>
                                        <p:attrNameLst>
                                          <p:attrName>style.visibility</p:attrName>
                                        </p:attrNameLst>
                                      </p:cBhvr>
                                      <p:to>
                                        <p:strVal val="visible"/>
                                      </p:to>
                                    </p:set>
                                    <p:anim calcmode="lin" valueType="num">
                                      <p:cBhvr additive="base">
                                        <p:cTn id="37" dur="500" fill="hold"/>
                                        <p:tgtEl>
                                          <p:spTgt spid="7">
                                            <p:graphicEl>
                                              <a:chart seriesIdx="0" categoryIdx="4" bldStep="ptInCategory"/>
                                            </p:graphic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
                                            <p:graphicEl>
                                              <a:chart seriesIdx="0" categoryIdx="4" bldStep="ptInCategory"/>
                                            </p:graphic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
                                            <p:graphicEl>
                                              <a:chart seriesIdx="0" categoryIdx="5" bldStep="ptInCategory"/>
                                            </p:graphicEl>
                                          </p:spTgt>
                                        </p:tgtEl>
                                        <p:attrNameLst>
                                          <p:attrName>style.visibility</p:attrName>
                                        </p:attrNameLst>
                                      </p:cBhvr>
                                      <p:to>
                                        <p:strVal val="visible"/>
                                      </p:to>
                                    </p:set>
                                    <p:anim calcmode="lin" valueType="num">
                                      <p:cBhvr additive="base">
                                        <p:cTn id="43" dur="500" fill="hold"/>
                                        <p:tgtEl>
                                          <p:spTgt spid="7">
                                            <p:graphicEl>
                                              <a:chart seriesIdx="0" categoryIdx="5" bldStep="ptInCategory"/>
                                            </p:graphic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
                                            <p:graphicEl>
                                              <a:chart seriesIdx="0" categoryIdx="5" bldStep="ptInCategory"/>
                                            </p:graphic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
                                            <p:graphicEl>
                                              <a:chart seriesIdx="0" categoryIdx="6" bldStep="ptInCategory"/>
                                            </p:graphicEl>
                                          </p:spTgt>
                                        </p:tgtEl>
                                        <p:attrNameLst>
                                          <p:attrName>style.visibility</p:attrName>
                                        </p:attrNameLst>
                                      </p:cBhvr>
                                      <p:to>
                                        <p:strVal val="visible"/>
                                      </p:to>
                                    </p:set>
                                    <p:anim calcmode="lin" valueType="num">
                                      <p:cBhvr additive="base">
                                        <p:cTn id="49" dur="500" fill="hold"/>
                                        <p:tgtEl>
                                          <p:spTgt spid="7">
                                            <p:graphicEl>
                                              <a:chart seriesIdx="0" categoryIdx="6" bldStep="ptInCategory"/>
                                            </p:graphic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
                                            <p:graphicEl>
                                              <a:chart seriesIdx="0" categoryIdx="6" bldStep="ptInCategory"/>
                                            </p:graphic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bg/>
                                          </p:spTgt>
                                        </p:tgtEl>
                                        <p:attrNameLst>
                                          <p:attrName>style.visibility</p:attrName>
                                        </p:attrNameLst>
                                      </p:cBhvr>
                                      <p:to>
                                        <p:strVal val="visible"/>
                                      </p:to>
                                    </p:set>
                                    <p:anim calcmode="lin" valueType="num">
                                      <p:cBhvr additive="base">
                                        <p:cTn id="55" dur="500" fill="hold"/>
                                        <p:tgtEl>
                                          <p:spTgt spid="5">
                                            <p:bg/>
                                          </p:spTgt>
                                        </p:tgtEl>
                                        <p:attrNameLst>
                                          <p:attrName>ppt_x</p:attrName>
                                        </p:attrNameLst>
                                      </p:cBhvr>
                                      <p:tavLst>
                                        <p:tav tm="0">
                                          <p:val>
                                            <p:strVal val="#ppt_x"/>
                                          </p:val>
                                        </p:tav>
                                        <p:tav tm="100000">
                                          <p:val>
                                            <p:strVal val="#ppt_x"/>
                                          </p:val>
                                        </p:tav>
                                      </p:tavLst>
                                    </p:anim>
                                    <p:anim calcmode="lin" valueType="num">
                                      <p:cBhvr additive="base">
                                        <p:cTn id="56"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xEl>
                                              <p:pRg st="0" end="0"/>
                                            </p:txEl>
                                          </p:spTgt>
                                        </p:tgtEl>
                                        <p:attrNameLst>
                                          <p:attrName>style.visibility</p:attrName>
                                        </p:attrNameLst>
                                      </p:cBhvr>
                                      <p:to>
                                        <p:strVal val="visible"/>
                                      </p:to>
                                    </p:set>
                                    <p:anim calcmode="lin" valueType="num">
                                      <p:cBhvr additive="base">
                                        <p:cTn id="6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txEl>
                                              <p:pRg st="1" end="1"/>
                                            </p:txEl>
                                          </p:spTgt>
                                        </p:tgtEl>
                                        <p:attrNameLst>
                                          <p:attrName>style.visibility</p:attrName>
                                        </p:attrNameLst>
                                      </p:cBhvr>
                                      <p:to>
                                        <p:strVal val="visible"/>
                                      </p:to>
                                    </p:set>
                                    <p:anim calcmode="lin" valueType="num">
                                      <p:cBhvr additive="base">
                                        <p:cTn id="6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
                                            <p:txEl>
                                              <p:pRg st="2" end="2"/>
                                            </p:txEl>
                                          </p:spTgt>
                                        </p:tgtEl>
                                        <p:attrNameLst>
                                          <p:attrName>style.visibility</p:attrName>
                                        </p:attrNameLst>
                                      </p:cBhvr>
                                      <p:to>
                                        <p:strVal val="visible"/>
                                      </p:to>
                                    </p:set>
                                    <p:anim calcmode="lin" valueType="num">
                                      <p:cBhvr additive="base">
                                        <p:cTn id="7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5">
                                            <p:txEl>
                                              <p:pRg st="3" end="3"/>
                                            </p:txEl>
                                          </p:spTgt>
                                        </p:tgtEl>
                                        <p:attrNameLst>
                                          <p:attrName>style.visibility</p:attrName>
                                        </p:attrNameLst>
                                      </p:cBhvr>
                                      <p:to>
                                        <p:strVal val="visible"/>
                                      </p:to>
                                    </p:set>
                                    <p:anim calcmode="lin" valueType="num">
                                      <p:cBhvr additive="base">
                                        <p:cTn id="7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animBg="1"/>
      <p:bldGraphic spid="7" grpId="0">
        <p:bldSub>
          <a:bldChart bld="categoryEl"/>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133350"/>
            <a:ext cx="8915400" cy="495300"/>
          </a:xfrm>
        </p:spPr>
        <p:txBody>
          <a:bodyPr>
            <a:noAutofit/>
          </a:bodyPr>
          <a:lstStyle/>
          <a:p>
            <a:pPr algn="ctr"/>
            <a:r>
              <a:rPr lang="en-US" sz="2800" b="1" dirty="0" smtClean="0">
                <a:latin typeface="+mn-lt"/>
              </a:rPr>
              <a:t>B. Primary education GER(%) including ABE</a:t>
            </a:r>
            <a:endParaRPr lang="en-US" sz="2800" b="1" dirty="0">
              <a:latin typeface="+mn-lt"/>
            </a:endParaRPr>
          </a:p>
        </p:txBody>
      </p:sp>
      <p:sp>
        <p:nvSpPr>
          <p:cNvPr id="5" name="Content Placeholder 4"/>
          <p:cNvSpPr>
            <a:spLocks noGrp="1"/>
          </p:cNvSpPr>
          <p:nvPr>
            <p:ph sz="half" idx="1"/>
          </p:nvPr>
        </p:nvSpPr>
        <p:spPr>
          <a:xfrm>
            <a:off x="152400" y="742950"/>
            <a:ext cx="4114800" cy="4190999"/>
          </a:xfrm>
          <a:ln>
            <a:solidFill>
              <a:srgbClr val="7030A0"/>
            </a:solidFill>
          </a:ln>
        </p:spPr>
        <p:txBody>
          <a:bodyPr>
            <a:normAutofit fontScale="85000" lnSpcReduction="20000"/>
          </a:bodyPr>
          <a:lstStyle/>
          <a:p>
            <a:pPr marL="0" indent="0">
              <a:lnSpc>
                <a:spcPct val="100000"/>
              </a:lnSpc>
              <a:buNone/>
            </a:pPr>
            <a:r>
              <a:rPr lang="en-US" sz="2000" b="1" dirty="0"/>
              <a:t>Primary School Education (1 – 8) </a:t>
            </a:r>
            <a:r>
              <a:rPr lang="en-US" sz="2000" b="1" dirty="0" smtClean="0"/>
              <a:t>GER(%) </a:t>
            </a:r>
            <a:r>
              <a:rPr lang="en-US" sz="2000" b="1" dirty="0"/>
              <a:t>including ABE</a:t>
            </a:r>
          </a:p>
          <a:p>
            <a:pPr>
              <a:lnSpc>
                <a:spcPct val="100000"/>
              </a:lnSpc>
              <a:buClrTx/>
              <a:buSzPct val="100000"/>
              <a:buFont typeface="Wingdings" pitchFamily="2" charset="2"/>
              <a:buChar char="Ø"/>
            </a:pPr>
            <a:r>
              <a:rPr lang="en-US" dirty="0" smtClean="0"/>
              <a:t> Though the highest data fluctuation in education is at this cycle and both baseline and target sat far from the reality.</a:t>
            </a:r>
          </a:p>
          <a:p>
            <a:pPr>
              <a:lnSpc>
                <a:spcPct val="100000"/>
              </a:lnSpc>
              <a:buClrTx/>
              <a:buSzPct val="100000"/>
              <a:buFont typeface="Wingdings" pitchFamily="2" charset="2"/>
              <a:buChar char="Ø"/>
            </a:pPr>
            <a:r>
              <a:rPr lang="en-US" dirty="0" smtClean="0"/>
              <a:t>There were adjustments in the years 2008 E.C &amp; 2011E.C, as we can see in 2008 E.C the regional cabinet members re-adjusted in to 68%, </a:t>
            </a:r>
            <a:endParaRPr lang="en-US" sz="2200" dirty="0"/>
          </a:p>
          <a:p>
            <a:pPr>
              <a:lnSpc>
                <a:spcPct val="100000"/>
              </a:lnSpc>
              <a:buClrTx/>
              <a:buSzPct val="100000"/>
              <a:buFont typeface="Wingdings" pitchFamily="2" charset="2"/>
              <a:buChar char="Ø"/>
            </a:pPr>
            <a:r>
              <a:rPr lang="en-US" sz="2200" dirty="0" smtClean="0"/>
              <a:t>GTP </a:t>
            </a:r>
            <a:r>
              <a:rPr lang="en-US" sz="2200" dirty="0"/>
              <a:t>II plan to achieve </a:t>
            </a:r>
            <a:r>
              <a:rPr lang="en-US" sz="2200" dirty="0" smtClean="0"/>
              <a:t>94.5%</a:t>
            </a:r>
          </a:p>
          <a:p>
            <a:pPr>
              <a:lnSpc>
                <a:spcPct val="100000"/>
              </a:lnSpc>
              <a:buClrTx/>
              <a:buSzPct val="100000"/>
              <a:buFont typeface="Wingdings" pitchFamily="2" charset="2"/>
              <a:buChar char="Ø"/>
            </a:pPr>
            <a:endParaRPr lang="en-US" sz="2200" dirty="0"/>
          </a:p>
          <a:p>
            <a:pPr>
              <a:lnSpc>
                <a:spcPct val="100000"/>
              </a:lnSpc>
              <a:buClrTx/>
              <a:buSzPct val="100000"/>
              <a:buFont typeface="Wingdings" pitchFamily="2" charset="2"/>
              <a:buChar char="Ø"/>
            </a:pPr>
            <a:r>
              <a:rPr lang="en-US" sz="2200" dirty="0" smtClean="0"/>
              <a:t>It </a:t>
            </a:r>
            <a:r>
              <a:rPr lang="en-US" sz="2200" dirty="0"/>
              <a:t>indicates poor performance results to achieve the planned targets.</a:t>
            </a:r>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4262613802"/>
              </p:ext>
            </p:extLst>
          </p:nvPr>
        </p:nvGraphicFramePr>
        <p:xfrm>
          <a:off x="4267200" y="800100"/>
          <a:ext cx="4800600" cy="40576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63675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
                                            <p:graphicEl>
                                              <a:chart seriesIdx="0" categoryIdx="0" bldStep="ptInCategory"/>
                                            </p:graphicEl>
                                          </p:spTgt>
                                        </p:tgtEl>
                                        <p:attrNameLst>
                                          <p:attrName>style.visibility</p:attrName>
                                        </p:attrNameLst>
                                      </p:cBhvr>
                                      <p:to>
                                        <p:strVal val="visible"/>
                                      </p:to>
                                    </p:set>
                                    <p:anim calcmode="lin" valueType="num">
                                      <p:cBhvr additive="base">
                                        <p:cTn id="13" dur="500" fill="hold"/>
                                        <p:tgtEl>
                                          <p:spTgt spid="7">
                                            <p:graphicEl>
                                              <a:chart seriesIdx="0" categoryIdx="0" bldStep="ptInCategory"/>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
                                            <p:graphicEl>
                                              <a:chart seriesIdx="0" categoryIdx="0" bldStep="ptInCategory"/>
                                            </p:graphic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
                                            <p:graphicEl>
                                              <a:chart seriesIdx="0" categoryIdx="1" bldStep="ptInCategory"/>
                                            </p:graphicEl>
                                          </p:spTgt>
                                        </p:tgtEl>
                                        <p:attrNameLst>
                                          <p:attrName>style.visibility</p:attrName>
                                        </p:attrNameLst>
                                      </p:cBhvr>
                                      <p:to>
                                        <p:strVal val="visible"/>
                                      </p:to>
                                    </p:set>
                                    <p:anim calcmode="lin" valueType="num">
                                      <p:cBhvr additive="base">
                                        <p:cTn id="19" dur="500" fill="hold"/>
                                        <p:tgtEl>
                                          <p:spTgt spid="7">
                                            <p:graphicEl>
                                              <a:chart seriesIdx="0" categoryIdx="1" bldStep="ptInCategory"/>
                                            </p:graphic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
                                            <p:graphicEl>
                                              <a:chart seriesIdx="0" categoryIdx="1" bldStep="ptInCategory"/>
                                            </p:graphic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graphicEl>
                                              <a:chart seriesIdx="0" categoryIdx="2" bldStep="ptInCategory"/>
                                            </p:graphicEl>
                                          </p:spTgt>
                                        </p:tgtEl>
                                        <p:attrNameLst>
                                          <p:attrName>style.visibility</p:attrName>
                                        </p:attrNameLst>
                                      </p:cBhvr>
                                      <p:to>
                                        <p:strVal val="visible"/>
                                      </p:to>
                                    </p:set>
                                    <p:anim calcmode="lin" valueType="num">
                                      <p:cBhvr additive="base">
                                        <p:cTn id="25" dur="500" fill="hold"/>
                                        <p:tgtEl>
                                          <p:spTgt spid="7">
                                            <p:graphicEl>
                                              <a:chart seriesIdx="0" categoryIdx="2" bldStep="ptInCategory"/>
                                            </p:graphic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
                                            <p:graphicEl>
                                              <a:chart seriesIdx="0" categoryIdx="2" bldStep="ptInCategory"/>
                                            </p:graphic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
                                            <p:graphicEl>
                                              <a:chart seriesIdx="0" categoryIdx="3" bldStep="ptInCategory"/>
                                            </p:graphicEl>
                                          </p:spTgt>
                                        </p:tgtEl>
                                        <p:attrNameLst>
                                          <p:attrName>style.visibility</p:attrName>
                                        </p:attrNameLst>
                                      </p:cBhvr>
                                      <p:to>
                                        <p:strVal val="visible"/>
                                      </p:to>
                                    </p:set>
                                    <p:anim calcmode="lin" valueType="num">
                                      <p:cBhvr additive="base">
                                        <p:cTn id="31" dur="500" fill="hold"/>
                                        <p:tgtEl>
                                          <p:spTgt spid="7">
                                            <p:graphicEl>
                                              <a:chart seriesIdx="0" categoryIdx="3" bldStep="ptInCategory"/>
                                            </p:graphic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
                                            <p:graphicEl>
                                              <a:chart seriesIdx="0" categoryIdx="3" bldStep="ptInCategory"/>
                                            </p:graphic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
                                            <p:graphicEl>
                                              <a:chart seriesIdx="0" categoryIdx="4" bldStep="ptInCategory"/>
                                            </p:graphicEl>
                                          </p:spTgt>
                                        </p:tgtEl>
                                        <p:attrNameLst>
                                          <p:attrName>style.visibility</p:attrName>
                                        </p:attrNameLst>
                                      </p:cBhvr>
                                      <p:to>
                                        <p:strVal val="visible"/>
                                      </p:to>
                                    </p:set>
                                    <p:anim calcmode="lin" valueType="num">
                                      <p:cBhvr additive="base">
                                        <p:cTn id="37" dur="500" fill="hold"/>
                                        <p:tgtEl>
                                          <p:spTgt spid="7">
                                            <p:graphicEl>
                                              <a:chart seriesIdx="0" categoryIdx="4" bldStep="ptInCategory"/>
                                            </p:graphic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
                                            <p:graphicEl>
                                              <a:chart seriesIdx="0" categoryIdx="4" bldStep="ptInCategory"/>
                                            </p:graphic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
                                            <p:graphicEl>
                                              <a:chart seriesIdx="0" categoryIdx="5" bldStep="ptInCategory"/>
                                            </p:graphicEl>
                                          </p:spTgt>
                                        </p:tgtEl>
                                        <p:attrNameLst>
                                          <p:attrName>style.visibility</p:attrName>
                                        </p:attrNameLst>
                                      </p:cBhvr>
                                      <p:to>
                                        <p:strVal val="visible"/>
                                      </p:to>
                                    </p:set>
                                    <p:anim calcmode="lin" valueType="num">
                                      <p:cBhvr additive="base">
                                        <p:cTn id="43" dur="500" fill="hold"/>
                                        <p:tgtEl>
                                          <p:spTgt spid="7">
                                            <p:graphicEl>
                                              <a:chart seriesIdx="0" categoryIdx="5" bldStep="ptInCategory"/>
                                            </p:graphic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
                                            <p:graphicEl>
                                              <a:chart seriesIdx="0" categoryIdx="5" bldStep="ptInCategory"/>
                                            </p:graphic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
                                            <p:graphicEl>
                                              <a:chart seriesIdx="0" categoryIdx="6" bldStep="ptInCategory"/>
                                            </p:graphicEl>
                                          </p:spTgt>
                                        </p:tgtEl>
                                        <p:attrNameLst>
                                          <p:attrName>style.visibility</p:attrName>
                                        </p:attrNameLst>
                                      </p:cBhvr>
                                      <p:to>
                                        <p:strVal val="visible"/>
                                      </p:to>
                                    </p:set>
                                    <p:anim calcmode="lin" valueType="num">
                                      <p:cBhvr additive="base">
                                        <p:cTn id="49" dur="500" fill="hold"/>
                                        <p:tgtEl>
                                          <p:spTgt spid="7">
                                            <p:graphicEl>
                                              <a:chart seriesIdx="0" categoryIdx="6" bldStep="ptInCategory"/>
                                            </p:graphic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
                                            <p:graphicEl>
                                              <a:chart seriesIdx="0" categoryIdx="6" bldStep="ptInCategory"/>
                                            </p:graphic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bg/>
                                          </p:spTgt>
                                        </p:tgtEl>
                                        <p:attrNameLst>
                                          <p:attrName>style.visibility</p:attrName>
                                        </p:attrNameLst>
                                      </p:cBhvr>
                                      <p:to>
                                        <p:strVal val="visible"/>
                                      </p:to>
                                    </p:set>
                                    <p:anim calcmode="lin" valueType="num">
                                      <p:cBhvr additive="base">
                                        <p:cTn id="55" dur="500" fill="hold"/>
                                        <p:tgtEl>
                                          <p:spTgt spid="5">
                                            <p:bg/>
                                          </p:spTgt>
                                        </p:tgtEl>
                                        <p:attrNameLst>
                                          <p:attrName>ppt_x</p:attrName>
                                        </p:attrNameLst>
                                      </p:cBhvr>
                                      <p:tavLst>
                                        <p:tav tm="0">
                                          <p:val>
                                            <p:strVal val="#ppt_x"/>
                                          </p:val>
                                        </p:tav>
                                        <p:tav tm="100000">
                                          <p:val>
                                            <p:strVal val="#ppt_x"/>
                                          </p:val>
                                        </p:tav>
                                      </p:tavLst>
                                    </p:anim>
                                    <p:anim calcmode="lin" valueType="num">
                                      <p:cBhvr additive="base">
                                        <p:cTn id="56"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xEl>
                                              <p:pRg st="0" end="0"/>
                                            </p:txEl>
                                          </p:spTgt>
                                        </p:tgtEl>
                                        <p:attrNameLst>
                                          <p:attrName>style.visibility</p:attrName>
                                        </p:attrNameLst>
                                      </p:cBhvr>
                                      <p:to>
                                        <p:strVal val="visible"/>
                                      </p:to>
                                    </p:set>
                                    <p:anim calcmode="lin" valueType="num">
                                      <p:cBhvr additive="base">
                                        <p:cTn id="61"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txEl>
                                              <p:pRg st="1" end="1"/>
                                            </p:txEl>
                                          </p:spTgt>
                                        </p:tgtEl>
                                        <p:attrNameLst>
                                          <p:attrName>style.visibility</p:attrName>
                                        </p:attrNameLst>
                                      </p:cBhvr>
                                      <p:to>
                                        <p:strVal val="visible"/>
                                      </p:to>
                                    </p:set>
                                    <p:anim calcmode="lin" valueType="num">
                                      <p:cBhvr additive="base">
                                        <p:cTn id="6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
                                            <p:txEl>
                                              <p:pRg st="2" end="2"/>
                                            </p:txEl>
                                          </p:spTgt>
                                        </p:tgtEl>
                                        <p:attrNameLst>
                                          <p:attrName>style.visibility</p:attrName>
                                        </p:attrNameLst>
                                      </p:cBhvr>
                                      <p:to>
                                        <p:strVal val="visible"/>
                                      </p:to>
                                    </p:set>
                                    <p:anim calcmode="lin" valueType="num">
                                      <p:cBhvr additive="base">
                                        <p:cTn id="7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5">
                                            <p:txEl>
                                              <p:pRg st="3" end="3"/>
                                            </p:txEl>
                                          </p:spTgt>
                                        </p:tgtEl>
                                        <p:attrNameLst>
                                          <p:attrName>style.visibility</p:attrName>
                                        </p:attrNameLst>
                                      </p:cBhvr>
                                      <p:to>
                                        <p:strVal val="visible"/>
                                      </p:to>
                                    </p:set>
                                    <p:anim calcmode="lin" valueType="num">
                                      <p:cBhvr additive="base">
                                        <p:cTn id="7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5">
                                            <p:txEl>
                                              <p:pRg st="5" end="5"/>
                                            </p:txEl>
                                          </p:spTgt>
                                        </p:tgtEl>
                                        <p:attrNameLst>
                                          <p:attrName>style.visibility</p:attrName>
                                        </p:attrNameLst>
                                      </p:cBhvr>
                                      <p:to>
                                        <p:strVal val="visible"/>
                                      </p:to>
                                    </p:set>
                                    <p:anim calcmode="lin" valueType="num">
                                      <p:cBhvr additive="base">
                                        <p:cTn id="8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animBg="1"/>
      <p:bldGraphic spid="7" grpId="0">
        <p:bldSub>
          <a:bldChart bld="categoryEl"/>
        </p:bldSub>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4.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Override>
</file>

<file path=ppt/theme/themeOverride5.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Flow</Template>
  <TotalTime>20587</TotalTime>
  <Words>3861</Words>
  <Application>Microsoft Office PowerPoint</Application>
  <PresentationFormat>On-screen Show (16:9)</PresentationFormat>
  <Paragraphs>1819</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Flow</vt:lpstr>
      <vt:lpstr>SOMALI REGIONAL STATE</vt:lpstr>
      <vt:lpstr>Structure of the plan</vt:lpstr>
      <vt:lpstr>Cont………..</vt:lpstr>
      <vt:lpstr>General Education Strategic Priorities(GTPII)</vt:lpstr>
      <vt:lpstr>Cont………</vt:lpstr>
      <vt:lpstr>Educational Pillars(GTPII)</vt:lpstr>
      <vt:lpstr>PowerPoint Presentation</vt:lpstr>
      <vt:lpstr>A. Pre-primary education Progress</vt:lpstr>
      <vt:lpstr>B. Primary education GER(%) including ABE</vt:lpstr>
      <vt:lpstr>C. Secondary Education </vt:lpstr>
      <vt:lpstr>Gender Parity Index for Primary Education</vt:lpstr>
      <vt:lpstr>Gender Parity Index for Secondary Education</vt:lpstr>
      <vt:lpstr>Special Needs Education</vt:lpstr>
      <vt:lpstr>Adult Education </vt:lpstr>
      <vt:lpstr>PowerPoint Presentation</vt:lpstr>
      <vt:lpstr>Teachers Development and Education leadership</vt:lpstr>
      <vt:lpstr>Cont……….</vt:lpstr>
      <vt:lpstr>Number of teachers at all Levels</vt:lpstr>
      <vt:lpstr>Teachers and leaders Licensing System</vt:lpstr>
      <vt:lpstr>Cont……………..</vt:lpstr>
      <vt:lpstr>Cont……………..</vt:lpstr>
      <vt:lpstr>Number of Teachers and educational leaders took licensing  exam up to now by sex</vt:lpstr>
      <vt:lpstr>Curriculum, textbooks and assessment</vt:lpstr>
      <vt:lpstr> Assessment &amp; Examination(G.10th)</vt:lpstr>
      <vt:lpstr> Assessment &amp; Examination(Gr.12th)</vt:lpstr>
      <vt:lpstr>School Inspection</vt:lpstr>
      <vt:lpstr>School Inspection</vt:lpstr>
      <vt:lpstr>Pre-primary Schools</vt:lpstr>
      <vt:lpstr>Primary Schools</vt:lpstr>
      <vt:lpstr>Secondary Schools</vt:lpstr>
      <vt:lpstr>Internal Efficiency</vt:lpstr>
      <vt:lpstr>Cont……..</vt:lpstr>
      <vt:lpstr> Challenges encountered </vt:lpstr>
      <vt:lpstr>CHAPTER TWO Strategic Objective, Priorities and Directions of the Plan</vt:lpstr>
      <vt:lpstr>Detail objectives </vt:lpstr>
      <vt:lpstr>Cont…..</vt:lpstr>
      <vt:lpstr>Cont…..</vt:lpstr>
      <vt:lpstr>Cont…..</vt:lpstr>
      <vt:lpstr>Strategic directions for Somali regional education sector</vt:lpstr>
      <vt:lpstr>Cont…………………..</vt:lpstr>
      <vt:lpstr>Cont…………………..</vt:lpstr>
      <vt:lpstr>Cont…………………..</vt:lpstr>
      <vt:lpstr>Cont…………………..</vt:lpstr>
      <vt:lpstr>Goals the New plan</vt:lpstr>
      <vt:lpstr>Cont………</vt:lpstr>
      <vt:lpstr>Cont…………</vt:lpstr>
      <vt:lpstr>Table 1: Producing competent citizens who are worthy of their universal personality equipped with norms and good value</vt:lpstr>
      <vt:lpstr>Table 2: Make teaching a preferred profession</vt:lpstr>
      <vt:lpstr>Cont………………</vt:lpstr>
      <vt:lpstr>    Table 3: Designing the curriculum suit to the needs</vt:lpstr>
      <vt:lpstr>Cont………..</vt:lpstr>
      <vt:lpstr>Table4: Making education and training accessible, inclusive and equitable</vt:lpstr>
      <vt:lpstr>Cont………….</vt:lpstr>
      <vt:lpstr>Cont……………..</vt:lpstr>
      <vt:lpstr>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112</cp:revision>
  <cp:lastPrinted>2020-02-28T06:13:04Z</cp:lastPrinted>
  <dcterms:created xsi:type="dcterms:W3CDTF">2020-02-03T13:21:42Z</dcterms:created>
  <dcterms:modified xsi:type="dcterms:W3CDTF">2020-03-03T08:12:15Z</dcterms:modified>
</cp:coreProperties>
</file>